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82" r:id="rId3"/>
    <p:sldId id="257" r:id="rId4"/>
    <p:sldId id="258" r:id="rId5"/>
    <p:sldId id="262" r:id="rId6"/>
    <p:sldId id="266" r:id="rId7"/>
    <p:sldId id="275" r:id="rId8"/>
    <p:sldId id="272" r:id="rId9"/>
    <p:sldId id="259" r:id="rId10"/>
    <p:sldId id="273" r:id="rId11"/>
    <p:sldId id="283" r:id="rId12"/>
    <p:sldId id="284" r:id="rId13"/>
    <p:sldId id="285" r:id="rId14"/>
    <p:sldId id="286" r:id="rId15"/>
    <p:sldId id="260" r:id="rId16"/>
    <p:sldId id="264" r:id="rId17"/>
    <p:sldId id="276" r:id="rId18"/>
    <p:sldId id="277" r:id="rId19"/>
    <p:sldId id="278" r:id="rId20"/>
    <p:sldId id="279" r:id="rId21"/>
    <p:sldId id="280" r:id="rId22"/>
    <p:sldId id="268" r:id="rId23"/>
    <p:sldId id="261" r:id="rId24"/>
    <p:sldId id="269" r:id="rId25"/>
    <p:sldId id="281" r:id="rId26"/>
    <p:sldId id="271" r:id="rId27"/>
  </p:sldIdLst>
  <p:sldSz cx="12192000" cy="6858000"/>
  <p:notesSz cx="6858000" cy="9144000"/>
  <p:embeddedFontLst>
    <p:embeddedFont>
      <p:font typeface="Arial Unicode MS" panose="020B0604020202020204" pitchFamily="34" charset="-122"/>
      <p:regular r:id="rId2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394" y="58"/>
      </p:cViewPr>
      <p:guideLst/>
    </p:cSldViewPr>
  </p:slideViewPr>
  <p:notesTextViewPr>
    <p:cViewPr>
      <p:scale>
        <a:sx n="1" d="1"/>
        <a:sy n="1" d="1"/>
      </p:scale>
      <p:origin x="0" y="0"/>
    </p:cViewPr>
  </p:notesTextViewPr>
  <p:sorterViewPr>
    <p:cViewPr>
      <p:scale>
        <a:sx n="75" d="100"/>
        <a:sy n="75" d="100"/>
      </p:scale>
      <p:origin x="0" y="-2141"/>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png>
</file>

<file path=ppt/media/image3.png>
</file>

<file path=ppt/media/image4.jpe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gradFill flip="none" rotWithShape="1">
          <a:gsLst>
            <a:gs pos="0">
              <a:schemeClr val="accent3">
                <a:lumMod val="20000"/>
                <a:lumOff val="80000"/>
                <a:alpha val="10000"/>
              </a:schemeClr>
            </a:gs>
            <a:gs pos="100000">
              <a:schemeClr val="accent3">
                <a:lumMod val="20000"/>
                <a:lumOff val="80000"/>
                <a:alpha val="5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5" name="文本框 14">
            <a:extLst>
              <a:ext uri="{FF2B5EF4-FFF2-40B4-BE49-F238E27FC236}">
                <a16:creationId xmlns:a16="http://schemas.microsoft.com/office/drawing/2014/main" id="{16597667-682D-1916-FBE1-DF9FBB5512F0}"/>
              </a:ext>
            </a:extLst>
          </p:cNvPr>
          <p:cNvSpPr txBox="1"/>
          <p:nvPr userDrawn="1"/>
        </p:nvSpPr>
        <p:spPr>
          <a:xfrm>
            <a:off x="9909313" y="296864"/>
            <a:ext cx="1587360" cy="329302"/>
          </a:xfrm>
          <a:prstGeom prst="rect">
            <a:avLst/>
          </a:prstGeom>
          <a:noFill/>
        </p:spPr>
        <p:txBody>
          <a:bodyPr wrap="square">
            <a:noAutofit/>
          </a:bodyPr>
          <a:lstStyle/>
          <a:p>
            <a:pPr algn="r"/>
            <a:r>
              <a:rPr lang="zh-CN" altLang="en-US" sz="1050" dirty="0">
                <a:solidFill>
                  <a:schemeClr val="tx1">
                    <a:lumMod val="65000"/>
                    <a:lumOff val="35000"/>
                  </a:schemeClr>
                </a:solidFill>
                <a:latin typeface="+mj-lt"/>
              </a:rPr>
              <a:t>PRESENTATION OF ACADEMIC REPORT</a:t>
            </a:r>
          </a:p>
        </p:txBody>
      </p:sp>
      <p:sp>
        <p:nvSpPr>
          <p:cNvPr id="16" name="任意多边形: 形状 15">
            <a:extLst>
              <a:ext uri="{FF2B5EF4-FFF2-40B4-BE49-F238E27FC236}">
                <a16:creationId xmlns:a16="http://schemas.microsoft.com/office/drawing/2014/main" id="{C2987EC8-7D40-240C-9848-F2B049CAB791}"/>
              </a:ext>
            </a:extLst>
          </p:cNvPr>
          <p:cNvSpPr/>
          <p:nvPr userDrawn="1"/>
        </p:nvSpPr>
        <p:spPr>
          <a:xfrm>
            <a:off x="695326" y="29686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sp>
        <p:nvSpPr>
          <p:cNvPr id="17" name="椭圆 16">
            <a:extLst>
              <a:ext uri="{FF2B5EF4-FFF2-40B4-BE49-F238E27FC236}">
                <a16:creationId xmlns:a16="http://schemas.microsoft.com/office/drawing/2014/main" id="{A03A864F-AC97-83FE-993A-47C3BCB842DA}"/>
              </a:ext>
            </a:extLst>
          </p:cNvPr>
          <p:cNvSpPr/>
          <p:nvPr userDrawn="1"/>
        </p:nvSpPr>
        <p:spPr>
          <a:xfrm>
            <a:off x="2712305" y="296863"/>
            <a:ext cx="3383695" cy="3383695"/>
          </a:xfrm>
          <a:prstGeom prst="ellipse">
            <a:avLst/>
          </a:prstGeom>
          <a:gradFill flip="none" rotWithShape="1">
            <a:gsLst>
              <a:gs pos="100000">
                <a:schemeClr val="accent3">
                  <a:lumMod val="60000"/>
                  <a:lumOff val="40000"/>
                </a:schemeClr>
              </a:gs>
              <a:gs pos="0">
                <a:schemeClr val="accent3">
                  <a:lumMod val="60000"/>
                  <a:lumOff val="40000"/>
                  <a:alpha val="0"/>
                </a:schemeClr>
              </a:gs>
            </a:gsLst>
            <a:lin ang="2700000" scaled="1"/>
            <a:tileRect/>
          </a:gradFill>
          <a:ln>
            <a:noFill/>
          </a:ln>
          <a:effectLst>
            <a:outerShdw blurRad="254000" dist="127000" dir="2700000" algn="tl"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a:extLst>
              <a:ext uri="{FF2B5EF4-FFF2-40B4-BE49-F238E27FC236}">
                <a16:creationId xmlns:a16="http://schemas.microsoft.com/office/drawing/2014/main" id="{DA3660EF-CF25-DCB2-FDD3-EDBE75F97B16}"/>
              </a:ext>
            </a:extLst>
          </p:cNvPr>
          <p:cNvSpPr/>
          <p:nvPr userDrawn="1"/>
        </p:nvSpPr>
        <p:spPr>
          <a:xfrm>
            <a:off x="7140053" y="1856473"/>
            <a:ext cx="5051947" cy="5013250"/>
          </a:xfrm>
          <a:custGeom>
            <a:avLst/>
            <a:gdLst>
              <a:gd name="connsiteX0" fmla="*/ 3371794 w 5051947"/>
              <a:gd name="connsiteY0" fmla="*/ 0 h 5013250"/>
              <a:gd name="connsiteX1" fmla="*/ 4978991 w 5051947"/>
              <a:gd name="connsiteY1" fmla="*/ 406958 h 5013250"/>
              <a:gd name="connsiteX2" fmla="*/ 5051947 w 5051947"/>
              <a:gd name="connsiteY2" fmla="*/ 451280 h 5013250"/>
              <a:gd name="connsiteX3" fmla="*/ 5051947 w 5051947"/>
              <a:gd name="connsiteY3" fmla="*/ 5013250 h 5013250"/>
              <a:gd name="connsiteX4" fmla="*/ 427771 w 5051947"/>
              <a:gd name="connsiteY4" fmla="*/ 5013250 h 5013250"/>
              <a:gd name="connsiteX5" fmla="*/ 406958 w 5051947"/>
              <a:gd name="connsiteY5" fmla="*/ 4978991 h 5013250"/>
              <a:gd name="connsiteX6" fmla="*/ 0 w 5051947"/>
              <a:gd name="connsiteY6" fmla="*/ 3371794 h 5013250"/>
              <a:gd name="connsiteX7" fmla="*/ 3371794 w 5051947"/>
              <a:gd name="connsiteY7" fmla="*/ 0 h 50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1947" h="5013250">
                <a:moveTo>
                  <a:pt x="3371794" y="0"/>
                </a:moveTo>
                <a:cubicBezTo>
                  <a:pt x="3953729" y="0"/>
                  <a:pt x="4501231" y="147422"/>
                  <a:pt x="4978991" y="406958"/>
                </a:cubicBezTo>
                <a:lnTo>
                  <a:pt x="5051947" y="451280"/>
                </a:lnTo>
                <a:lnTo>
                  <a:pt x="5051947" y="5013250"/>
                </a:lnTo>
                <a:lnTo>
                  <a:pt x="427771" y="5013250"/>
                </a:lnTo>
                <a:lnTo>
                  <a:pt x="406958" y="4978991"/>
                </a:lnTo>
                <a:cubicBezTo>
                  <a:pt x="147423" y="4501231"/>
                  <a:pt x="0" y="3953729"/>
                  <a:pt x="0" y="3371794"/>
                </a:cubicBezTo>
                <a:cubicBezTo>
                  <a:pt x="0" y="1509604"/>
                  <a:pt x="1509604" y="0"/>
                  <a:pt x="3371794" y="0"/>
                </a:cubicBezTo>
                <a:close/>
              </a:path>
            </a:pathLst>
          </a:custGeom>
          <a:gradFill flip="none" rotWithShape="1">
            <a:gsLst>
              <a:gs pos="0">
                <a:schemeClr val="accent3">
                  <a:lumMod val="60000"/>
                  <a:lumOff val="40000"/>
                </a:schemeClr>
              </a:gs>
              <a:gs pos="100000">
                <a:schemeClr val="accent3">
                  <a:lumMod val="60000"/>
                  <a:lumOff val="40000"/>
                  <a:alpha val="0"/>
                </a:schemeClr>
              </a:gs>
            </a:gsLst>
            <a:lin ang="2700000" scaled="1"/>
            <a:tileRect/>
          </a:gradFill>
          <a:ln>
            <a:noFill/>
          </a:ln>
          <a:effectLst>
            <a:outerShdw blurRad="254000" dist="127000" dir="13500000" algn="b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bg>
      <p:bgPr>
        <a:gradFill>
          <a:gsLst>
            <a:gs pos="100000">
              <a:schemeClr val="accent3">
                <a:lumMod val="20000"/>
                <a:lumOff val="80000"/>
                <a:alpha val="10000"/>
              </a:schemeClr>
            </a:gs>
            <a:gs pos="0">
              <a:schemeClr val="accent3">
                <a:lumMod val="20000"/>
                <a:lumOff val="80000"/>
                <a:alpha val="50000"/>
              </a:schemeClr>
            </a:gs>
          </a:gsLst>
          <a:path path="circle">
            <a:fillToRect r="100000" b="100000"/>
          </a:path>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C9FDD3A-1EEA-8217-3262-A10A98DCA086}"/>
              </a:ext>
            </a:extLst>
          </p:cNvPr>
          <p:cNvSpPr txBox="1"/>
          <p:nvPr userDrawn="1"/>
        </p:nvSpPr>
        <p:spPr>
          <a:xfrm>
            <a:off x="9909313" y="296864"/>
            <a:ext cx="1587360" cy="329302"/>
          </a:xfrm>
          <a:prstGeom prst="rect">
            <a:avLst/>
          </a:prstGeom>
          <a:noFill/>
        </p:spPr>
        <p:txBody>
          <a:bodyPr wrap="square">
            <a:noAutofit/>
          </a:bodyPr>
          <a:lstStyle/>
          <a:p>
            <a:pPr algn="r"/>
            <a:r>
              <a:rPr lang="zh-CN" altLang="en-US" sz="1050" dirty="0">
                <a:solidFill>
                  <a:schemeClr val="tx1">
                    <a:lumMod val="65000"/>
                    <a:lumOff val="35000"/>
                  </a:schemeClr>
                </a:solidFill>
                <a:latin typeface="+mj-lt"/>
              </a:rPr>
              <a:t>PRESENTATION OF ACADEMIC REPORT</a:t>
            </a:r>
          </a:p>
        </p:txBody>
      </p:sp>
      <p:sp>
        <p:nvSpPr>
          <p:cNvPr id="4" name="任意多边形: 形状 3">
            <a:extLst>
              <a:ext uri="{FF2B5EF4-FFF2-40B4-BE49-F238E27FC236}">
                <a16:creationId xmlns:a16="http://schemas.microsoft.com/office/drawing/2014/main" id="{F9507450-7DF6-23ED-3CB8-33E23F2C048A}"/>
              </a:ext>
            </a:extLst>
          </p:cNvPr>
          <p:cNvSpPr/>
          <p:nvPr userDrawn="1"/>
        </p:nvSpPr>
        <p:spPr>
          <a:xfrm>
            <a:off x="695326" y="29686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sp>
        <p:nvSpPr>
          <p:cNvPr id="12" name="任意多边形: 形状 11">
            <a:extLst>
              <a:ext uri="{FF2B5EF4-FFF2-40B4-BE49-F238E27FC236}">
                <a16:creationId xmlns:a16="http://schemas.microsoft.com/office/drawing/2014/main" id="{D47315A8-9569-BA5A-EDAA-A2A2F60DA16F}"/>
              </a:ext>
            </a:extLst>
          </p:cNvPr>
          <p:cNvSpPr/>
          <p:nvPr userDrawn="1"/>
        </p:nvSpPr>
        <p:spPr>
          <a:xfrm>
            <a:off x="2755594" y="3901440"/>
            <a:ext cx="6680815" cy="2956560"/>
          </a:xfrm>
          <a:custGeom>
            <a:avLst/>
            <a:gdLst>
              <a:gd name="connsiteX0" fmla="*/ 3340407 w 6680815"/>
              <a:gd name="connsiteY0" fmla="*/ 0 h 2956560"/>
              <a:gd name="connsiteX1" fmla="*/ 6640020 w 6680815"/>
              <a:gd name="connsiteY1" fmla="*/ 2689263 h 2956560"/>
              <a:gd name="connsiteX2" fmla="*/ 6680815 w 6680815"/>
              <a:gd name="connsiteY2" fmla="*/ 2956560 h 2956560"/>
              <a:gd name="connsiteX3" fmla="*/ 0 w 6680815"/>
              <a:gd name="connsiteY3" fmla="*/ 2956560 h 2956560"/>
              <a:gd name="connsiteX4" fmla="*/ 40794 w 6680815"/>
              <a:gd name="connsiteY4" fmla="*/ 2689263 h 2956560"/>
              <a:gd name="connsiteX5" fmla="*/ 3340407 w 6680815"/>
              <a:gd name="connsiteY5" fmla="*/ 0 h 2956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80815" h="2956560">
                <a:moveTo>
                  <a:pt x="3340407" y="0"/>
                </a:moveTo>
                <a:cubicBezTo>
                  <a:pt x="4968010" y="0"/>
                  <a:pt x="6325963" y="1154504"/>
                  <a:pt x="6640020" y="2689263"/>
                </a:cubicBezTo>
                <a:lnTo>
                  <a:pt x="6680815" y="2956560"/>
                </a:lnTo>
                <a:lnTo>
                  <a:pt x="0" y="2956560"/>
                </a:lnTo>
                <a:lnTo>
                  <a:pt x="40794" y="2689263"/>
                </a:lnTo>
                <a:cubicBezTo>
                  <a:pt x="354851" y="1154504"/>
                  <a:pt x="1712805" y="0"/>
                  <a:pt x="3340407" y="0"/>
                </a:cubicBezTo>
                <a:close/>
              </a:path>
            </a:pathLst>
          </a:custGeom>
          <a:gradFill flip="none" rotWithShape="1">
            <a:gsLst>
              <a:gs pos="100000">
                <a:schemeClr val="accent3"/>
              </a:gs>
              <a:gs pos="0">
                <a:schemeClr val="accent3">
                  <a:lumMod val="20000"/>
                  <a:lumOff val="80000"/>
                </a:schemeClr>
              </a:gs>
            </a:gsLst>
            <a:lin ang="0" scaled="1"/>
            <a:tileRect/>
          </a:gradFill>
          <a:ln>
            <a:noFill/>
          </a:ln>
          <a:effectLst>
            <a:outerShdw blurRad="381000" dist="127000" dir="16200000"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a:extLst>
              <a:ext uri="{FF2B5EF4-FFF2-40B4-BE49-F238E27FC236}">
                <a16:creationId xmlns:a16="http://schemas.microsoft.com/office/drawing/2014/main" id="{1724B458-9AE9-ADD3-2CEC-C26DE31679AB}"/>
              </a:ext>
            </a:extLst>
          </p:cNvPr>
          <p:cNvSpPr/>
          <p:nvPr userDrawn="1"/>
        </p:nvSpPr>
        <p:spPr>
          <a:xfrm>
            <a:off x="1994230" y="2974658"/>
            <a:ext cx="8203540" cy="3883342"/>
          </a:xfrm>
          <a:custGeom>
            <a:avLst/>
            <a:gdLst>
              <a:gd name="connsiteX0" fmla="*/ 4101770 w 8203540"/>
              <a:gd name="connsiteY0" fmla="*/ 0 h 3883342"/>
              <a:gd name="connsiteX1" fmla="*/ 8188693 w 8203540"/>
              <a:gd name="connsiteY1" fmla="*/ 3688100 h 3883342"/>
              <a:gd name="connsiteX2" fmla="*/ 8203540 w 8203540"/>
              <a:gd name="connsiteY2" fmla="*/ 3883342 h 3883342"/>
              <a:gd name="connsiteX3" fmla="*/ 0 w 8203540"/>
              <a:gd name="connsiteY3" fmla="*/ 3883342 h 3883342"/>
              <a:gd name="connsiteX4" fmla="*/ 14847 w 8203540"/>
              <a:gd name="connsiteY4" fmla="*/ 3688100 h 3883342"/>
              <a:gd name="connsiteX5" fmla="*/ 4101770 w 8203540"/>
              <a:gd name="connsiteY5" fmla="*/ 0 h 388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03540" h="3883342">
                <a:moveTo>
                  <a:pt x="4101770" y="0"/>
                </a:moveTo>
                <a:cubicBezTo>
                  <a:pt x="6228826" y="0"/>
                  <a:pt x="7978316" y="1616549"/>
                  <a:pt x="8188693" y="3688100"/>
                </a:cubicBezTo>
                <a:lnTo>
                  <a:pt x="8203540" y="3883342"/>
                </a:lnTo>
                <a:lnTo>
                  <a:pt x="0" y="3883342"/>
                </a:lnTo>
                <a:lnTo>
                  <a:pt x="14847" y="3688100"/>
                </a:lnTo>
                <a:cubicBezTo>
                  <a:pt x="225225" y="1616549"/>
                  <a:pt x="1974715" y="0"/>
                  <a:pt x="4101770" y="0"/>
                </a:cubicBezTo>
                <a:close/>
              </a:path>
            </a:pathLst>
          </a:custGeom>
          <a:noFill/>
          <a:ln w="63500">
            <a:gradFill flip="none" rotWithShape="1">
              <a:gsLst>
                <a:gs pos="0">
                  <a:schemeClr val="accent1">
                    <a:lumMod val="40000"/>
                    <a:lumOff val="60000"/>
                  </a:schemeClr>
                </a:gs>
                <a:gs pos="100000">
                  <a:schemeClr val="accent1">
                    <a:lumMod val="20000"/>
                    <a:lumOff val="80000"/>
                    <a:alpha val="0"/>
                  </a:schemeClr>
                </a:gs>
              </a:gsLst>
              <a:lin ang="54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任意多边形: 形状 19">
            <a:extLst>
              <a:ext uri="{FF2B5EF4-FFF2-40B4-BE49-F238E27FC236}">
                <a16:creationId xmlns:a16="http://schemas.microsoft.com/office/drawing/2014/main" id="{9B527A04-8085-54F3-1234-01ACE9179E31}"/>
              </a:ext>
            </a:extLst>
          </p:cNvPr>
          <p:cNvSpPr/>
          <p:nvPr userDrawn="1"/>
        </p:nvSpPr>
        <p:spPr>
          <a:xfrm>
            <a:off x="2133045" y="3108484"/>
            <a:ext cx="7925912" cy="3749516"/>
          </a:xfrm>
          <a:custGeom>
            <a:avLst/>
            <a:gdLst>
              <a:gd name="connsiteX0" fmla="*/ 3962957 w 7925912"/>
              <a:gd name="connsiteY0" fmla="*/ 0 h 3749516"/>
              <a:gd name="connsiteX1" fmla="*/ 7916744 w 7925912"/>
              <a:gd name="connsiteY1" fmla="*/ 3567958 h 3749516"/>
              <a:gd name="connsiteX2" fmla="*/ 7925912 w 7925912"/>
              <a:gd name="connsiteY2" fmla="*/ 3749516 h 3749516"/>
              <a:gd name="connsiteX3" fmla="*/ 0 w 7925912"/>
              <a:gd name="connsiteY3" fmla="*/ 3749516 h 3749516"/>
              <a:gd name="connsiteX4" fmla="*/ 9168 w 7925912"/>
              <a:gd name="connsiteY4" fmla="*/ 3567958 h 3749516"/>
              <a:gd name="connsiteX5" fmla="*/ 3962957 w 7925912"/>
              <a:gd name="connsiteY5" fmla="*/ 0 h 3749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25912" h="3749516">
                <a:moveTo>
                  <a:pt x="3962957" y="0"/>
                </a:moveTo>
                <a:cubicBezTo>
                  <a:pt x="6020721" y="0"/>
                  <a:pt x="7713220" y="1563889"/>
                  <a:pt x="7916744" y="3567958"/>
                </a:cubicBezTo>
                <a:lnTo>
                  <a:pt x="7925912" y="3749516"/>
                </a:lnTo>
                <a:lnTo>
                  <a:pt x="0" y="3749516"/>
                </a:lnTo>
                <a:lnTo>
                  <a:pt x="9168" y="3567958"/>
                </a:lnTo>
                <a:cubicBezTo>
                  <a:pt x="212693" y="1563889"/>
                  <a:pt x="1905192" y="0"/>
                  <a:pt x="3962957" y="0"/>
                </a:cubicBezTo>
                <a:close/>
              </a:path>
            </a:pathLst>
          </a:custGeom>
          <a:noFill/>
          <a:ln w="12700">
            <a:gradFill flip="none" rotWithShape="1">
              <a:gsLst>
                <a:gs pos="0">
                  <a:schemeClr val="accent1">
                    <a:lumMod val="40000"/>
                    <a:lumOff val="60000"/>
                    <a:alpha val="50000"/>
                  </a:schemeClr>
                </a:gs>
                <a:gs pos="100000">
                  <a:schemeClr val="accent1">
                    <a:lumMod val="20000"/>
                    <a:lumOff val="80000"/>
                    <a:alpha val="0"/>
                  </a:schemeClr>
                </a:gs>
              </a:gsLst>
              <a:lin ang="54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5D774F93-5FF2-6B1C-A5B5-7F1C7B99EE01}"/>
              </a:ext>
            </a:extLst>
          </p:cNvPr>
          <p:cNvSpPr/>
          <p:nvPr userDrawn="1"/>
        </p:nvSpPr>
        <p:spPr>
          <a:xfrm>
            <a:off x="2460944" y="3436382"/>
            <a:ext cx="7270115" cy="3421618"/>
          </a:xfrm>
          <a:custGeom>
            <a:avLst/>
            <a:gdLst>
              <a:gd name="connsiteX0" fmla="*/ 3635057 w 7270115"/>
              <a:gd name="connsiteY0" fmla="*/ 0 h 3421618"/>
              <a:gd name="connsiteX1" fmla="*/ 7262640 w 7270115"/>
              <a:gd name="connsiteY1" fmla="*/ 3273585 h 3421618"/>
              <a:gd name="connsiteX2" fmla="*/ 7270115 w 7270115"/>
              <a:gd name="connsiteY2" fmla="*/ 3421618 h 3421618"/>
              <a:gd name="connsiteX3" fmla="*/ 0 w 7270115"/>
              <a:gd name="connsiteY3" fmla="*/ 3421618 h 3421618"/>
              <a:gd name="connsiteX4" fmla="*/ 7475 w 7270115"/>
              <a:gd name="connsiteY4" fmla="*/ 3273585 h 3421618"/>
              <a:gd name="connsiteX5" fmla="*/ 3635057 w 7270115"/>
              <a:gd name="connsiteY5" fmla="*/ 0 h 3421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0115" h="3421618">
                <a:moveTo>
                  <a:pt x="3635057" y="0"/>
                </a:moveTo>
                <a:cubicBezTo>
                  <a:pt x="5523047" y="0"/>
                  <a:pt x="7075908" y="1434861"/>
                  <a:pt x="7262640" y="3273585"/>
                </a:cubicBezTo>
                <a:lnTo>
                  <a:pt x="7270115" y="3421618"/>
                </a:lnTo>
                <a:lnTo>
                  <a:pt x="0" y="3421618"/>
                </a:lnTo>
                <a:lnTo>
                  <a:pt x="7475" y="3273585"/>
                </a:lnTo>
                <a:cubicBezTo>
                  <a:pt x="194207" y="1434861"/>
                  <a:pt x="1747068" y="0"/>
                  <a:pt x="3635057" y="0"/>
                </a:cubicBezTo>
                <a:close/>
              </a:path>
            </a:pathLst>
          </a:custGeom>
          <a:noFill/>
          <a:ln w="25400">
            <a:gradFill flip="none" rotWithShape="1">
              <a:gsLst>
                <a:gs pos="0">
                  <a:schemeClr val="accent2">
                    <a:lumMod val="20000"/>
                    <a:lumOff val="80000"/>
                    <a:alpha val="40000"/>
                  </a:schemeClr>
                </a:gs>
                <a:gs pos="100000">
                  <a:schemeClr val="accent2">
                    <a:lumMod val="60000"/>
                    <a:lumOff val="40000"/>
                    <a:alpha val="50000"/>
                  </a:schemeClr>
                </a:gs>
              </a:gsLst>
              <a:lin ang="54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椭圆 20">
            <a:extLst>
              <a:ext uri="{FF2B5EF4-FFF2-40B4-BE49-F238E27FC236}">
                <a16:creationId xmlns:a16="http://schemas.microsoft.com/office/drawing/2014/main" id="{38C0F170-39FC-B7BD-BE43-82A9D357A33F}"/>
              </a:ext>
            </a:extLst>
          </p:cNvPr>
          <p:cNvSpPr/>
          <p:nvPr userDrawn="1"/>
        </p:nvSpPr>
        <p:spPr>
          <a:xfrm>
            <a:off x="1448644" y="1121333"/>
            <a:ext cx="1015663" cy="1015663"/>
          </a:xfrm>
          <a:prstGeom prst="ellipse">
            <a:avLst/>
          </a:prstGeom>
          <a:solidFill>
            <a:schemeClr val="accent3">
              <a:lumMod val="60000"/>
              <a:lumOff val="40000"/>
            </a:schemeClr>
          </a:solidFill>
          <a:ln>
            <a:noFill/>
          </a:ln>
          <a:effectLst>
            <a:outerShdw blurRad="254000" dist="127000" dir="8100000" algn="tr" rotWithShape="0">
              <a:schemeClr val="accent3">
                <a:lumMod val="50000"/>
                <a:alpha val="20000"/>
              </a:schemeClr>
            </a:outerShdw>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9FDED076-EEAE-6E96-0892-A7089C3AE099}"/>
              </a:ext>
            </a:extLst>
          </p:cNvPr>
          <p:cNvSpPr/>
          <p:nvPr userDrawn="1"/>
        </p:nvSpPr>
        <p:spPr>
          <a:xfrm>
            <a:off x="9922384" y="1994756"/>
            <a:ext cx="1015663" cy="1015663"/>
          </a:xfrm>
          <a:prstGeom prst="ellipse">
            <a:avLst/>
          </a:prstGeom>
          <a:solidFill>
            <a:schemeClr val="accent1">
              <a:lumMod val="60000"/>
              <a:lumOff val="40000"/>
            </a:schemeClr>
          </a:solidFill>
          <a:ln>
            <a:noFill/>
          </a:ln>
          <a:effectLst>
            <a:outerShdw blurRad="254000" dist="127000" dir="8100000" algn="tr" rotWithShape="0">
              <a:schemeClr val="accent3">
                <a:lumMod val="50000"/>
                <a:alpha val="20000"/>
              </a:schemeClr>
            </a:outerShdw>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45719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转场页">
    <p:bg>
      <p:bgPr>
        <a:gradFill>
          <a:gsLst>
            <a:gs pos="0">
              <a:schemeClr val="accent3">
                <a:lumMod val="20000"/>
                <a:lumOff val="80000"/>
                <a:alpha val="10000"/>
              </a:schemeClr>
            </a:gs>
            <a:gs pos="100000">
              <a:schemeClr val="accent3">
                <a:lumMod val="20000"/>
                <a:lumOff val="80000"/>
                <a:alpha val="50000"/>
              </a:schemeClr>
            </a:gs>
          </a:gsLst>
          <a:path path="circle">
            <a:fillToRect r="100000" b="100000"/>
          </a:path>
        </a:gradFill>
        <a:effectLst/>
      </p:bgPr>
    </p:bg>
    <p:spTree>
      <p:nvGrpSpPr>
        <p:cNvPr id="1" name=""/>
        <p:cNvGrpSpPr/>
        <p:nvPr/>
      </p:nvGrpSpPr>
      <p:grpSpPr>
        <a:xfrm>
          <a:off x="0" y="0"/>
          <a:ext cx="0" cy="0"/>
          <a:chOff x="0" y="0"/>
          <a:chExt cx="0" cy="0"/>
        </a:xfrm>
      </p:grpSpPr>
      <p:sp>
        <p:nvSpPr>
          <p:cNvPr id="28" name="任意多边形: 形状 27">
            <a:extLst>
              <a:ext uri="{FF2B5EF4-FFF2-40B4-BE49-F238E27FC236}">
                <a16:creationId xmlns:a16="http://schemas.microsoft.com/office/drawing/2014/main" id="{DA923E41-700D-A533-9F8D-0639AE84F788}"/>
              </a:ext>
            </a:extLst>
          </p:cNvPr>
          <p:cNvSpPr/>
          <p:nvPr userDrawn="1"/>
        </p:nvSpPr>
        <p:spPr>
          <a:xfrm>
            <a:off x="717454" y="1"/>
            <a:ext cx="10757092" cy="6857999"/>
          </a:xfrm>
          <a:custGeom>
            <a:avLst/>
            <a:gdLst>
              <a:gd name="connsiteX0" fmla="*/ 1234909 w 10757092"/>
              <a:gd name="connsiteY0" fmla="*/ 0 h 6857999"/>
              <a:gd name="connsiteX1" fmla="*/ 9522185 w 10757092"/>
              <a:gd name="connsiteY1" fmla="*/ 0 h 6857999"/>
              <a:gd name="connsiteX2" fmla="*/ 9528894 w 10757092"/>
              <a:gd name="connsiteY2" fmla="*/ 7745 h 6857999"/>
              <a:gd name="connsiteX3" fmla="*/ 10757092 w 10757092"/>
              <a:gd name="connsiteY3" fmla="*/ 3429000 h 6857999"/>
              <a:gd name="connsiteX4" fmla="*/ 9528894 w 10757092"/>
              <a:gd name="connsiteY4" fmla="*/ 6850255 h 6857999"/>
              <a:gd name="connsiteX5" fmla="*/ 9522185 w 10757092"/>
              <a:gd name="connsiteY5" fmla="*/ 6857999 h 6857999"/>
              <a:gd name="connsiteX6" fmla="*/ 1234907 w 10757092"/>
              <a:gd name="connsiteY6" fmla="*/ 6857999 h 6857999"/>
              <a:gd name="connsiteX7" fmla="*/ 1228199 w 10757092"/>
              <a:gd name="connsiteY7" fmla="*/ 6850255 h 6857999"/>
              <a:gd name="connsiteX8" fmla="*/ 0 w 10757092"/>
              <a:gd name="connsiteY8" fmla="*/ 3429000 h 6857999"/>
              <a:gd name="connsiteX9" fmla="*/ 1228199 w 10757092"/>
              <a:gd name="connsiteY9" fmla="*/ 7745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57092" h="6857999">
                <a:moveTo>
                  <a:pt x="1234909" y="0"/>
                </a:moveTo>
                <a:lnTo>
                  <a:pt x="9522185" y="0"/>
                </a:lnTo>
                <a:lnTo>
                  <a:pt x="9528894" y="7745"/>
                </a:lnTo>
                <a:cubicBezTo>
                  <a:pt x="10296175" y="937475"/>
                  <a:pt x="10757092" y="2129411"/>
                  <a:pt x="10757092" y="3429000"/>
                </a:cubicBezTo>
                <a:cubicBezTo>
                  <a:pt x="10757092" y="4728589"/>
                  <a:pt x="10296175" y="5920525"/>
                  <a:pt x="9528894" y="6850255"/>
                </a:cubicBezTo>
                <a:lnTo>
                  <a:pt x="9522185" y="6857999"/>
                </a:lnTo>
                <a:lnTo>
                  <a:pt x="1234907" y="6857999"/>
                </a:lnTo>
                <a:lnTo>
                  <a:pt x="1228199" y="6850255"/>
                </a:lnTo>
                <a:cubicBezTo>
                  <a:pt x="460917" y="5920525"/>
                  <a:pt x="0" y="4728589"/>
                  <a:pt x="0" y="3429000"/>
                </a:cubicBezTo>
                <a:cubicBezTo>
                  <a:pt x="0" y="2129411"/>
                  <a:pt x="460919" y="937475"/>
                  <a:pt x="1228199" y="774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7" name="任意多边形: 形状 26">
            <a:extLst>
              <a:ext uri="{FF2B5EF4-FFF2-40B4-BE49-F238E27FC236}">
                <a16:creationId xmlns:a16="http://schemas.microsoft.com/office/drawing/2014/main" id="{B0828541-66C1-E40E-4354-36067EF2A162}"/>
              </a:ext>
            </a:extLst>
          </p:cNvPr>
          <p:cNvSpPr/>
          <p:nvPr userDrawn="1"/>
        </p:nvSpPr>
        <p:spPr>
          <a:xfrm>
            <a:off x="1692227" y="1"/>
            <a:ext cx="8807546" cy="6857998"/>
          </a:xfrm>
          <a:custGeom>
            <a:avLst/>
            <a:gdLst>
              <a:gd name="connsiteX0" fmla="*/ 1641802 w 8807546"/>
              <a:gd name="connsiteY0" fmla="*/ 0 h 6857998"/>
              <a:gd name="connsiteX1" fmla="*/ 7165744 w 8807546"/>
              <a:gd name="connsiteY1" fmla="*/ 0 h 6857998"/>
              <a:gd name="connsiteX2" fmla="*/ 7204982 w 8807546"/>
              <a:gd name="connsiteY2" fmla="*/ 30835 h 6857998"/>
              <a:gd name="connsiteX3" fmla="*/ 8807546 w 8807546"/>
              <a:gd name="connsiteY3" fmla="*/ 3429000 h 6857998"/>
              <a:gd name="connsiteX4" fmla="*/ 7204982 w 8807546"/>
              <a:gd name="connsiteY4" fmla="*/ 6827166 h 6857998"/>
              <a:gd name="connsiteX5" fmla="*/ 7165747 w 8807546"/>
              <a:gd name="connsiteY5" fmla="*/ 6857998 h 6857998"/>
              <a:gd name="connsiteX6" fmla="*/ 1641799 w 8807546"/>
              <a:gd name="connsiteY6" fmla="*/ 6857998 h 6857998"/>
              <a:gd name="connsiteX7" fmla="*/ 1602565 w 8807546"/>
              <a:gd name="connsiteY7" fmla="*/ 6827166 h 6857998"/>
              <a:gd name="connsiteX8" fmla="*/ 0 w 8807546"/>
              <a:gd name="connsiteY8" fmla="*/ 3429000 h 6857998"/>
              <a:gd name="connsiteX9" fmla="*/ 1602566 w 8807546"/>
              <a:gd name="connsiteY9" fmla="*/ 30835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07546" h="6857998">
                <a:moveTo>
                  <a:pt x="1641802" y="0"/>
                </a:moveTo>
                <a:lnTo>
                  <a:pt x="7165744" y="0"/>
                </a:lnTo>
                <a:lnTo>
                  <a:pt x="7204982" y="30835"/>
                </a:lnTo>
                <a:cubicBezTo>
                  <a:pt x="8183708" y="838551"/>
                  <a:pt x="8807546" y="2060923"/>
                  <a:pt x="8807546" y="3429000"/>
                </a:cubicBezTo>
                <a:cubicBezTo>
                  <a:pt x="8807546" y="4797078"/>
                  <a:pt x="8183708" y="6019449"/>
                  <a:pt x="7204982" y="6827166"/>
                </a:cubicBezTo>
                <a:lnTo>
                  <a:pt x="7165747" y="6857998"/>
                </a:lnTo>
                <a:lnTo>
                  <a:pt x="1641799" y="6857998"/>
                </a:lnTo>
                <a:lnTo>
                  <a:pt x="1602565" y="6827166"/>
                </a:lnTo>
                <a:cubicBezTo>
                  <a:pt x="623838" y="6019449"/>
                  <a:pt x="0" y="4797078"/>
                  <a:pt x="0" y="3429000"/>
                </a:cubicBezTo>
                <a:cubicBezTo>
                  <a:pt x="0" y="2060923"/>
                  <a:pt x="623839" y="838551"/>
                  <a:pt x="1602566" y="30835"/>
                </a:cubicBezTo>
                <a:close/>
              </a:path>
            </a:pathLst>
          </a:custGeom>
          <a:solidFill>
            <a:schemeClr val="accent3">
              <a:lumMod val="40000"/>
              <a:lumOff val="60000"/>
            </a:schemeClr>
          </a:solidFill>
          <a:ln>
            <a:noFill/>
          </a:ln>
          <a:effectLst>
            <a:innerShdw blurRad="254000">
              <a:schemeClr val="accent3">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lumMod val="100000"/>
                </a:schemeClr>
              </a:solidFill>
            </a:endParaRPr>
          </a:p>
        </p:txBody>
      </p:sp>
      <p:sp>
        <p:nvSpPr>
          <p:cNvPr id="26" name="任意多边形: 形状 25">
            <a:extLst>
              <a:ext uri="{FF2B5EF4-FFF2-40B4-BE49-F238E27FC236}">
                <a16:creationId xmlns:a16="http://schemas.microsoft.com/office/drawing/2014/main" id="{CF6AFC56-9D2E-898C-8C66-4514E4D8A7D4}"/>
              </a:ext>
            </a:extLst>
          </p:cNvPr>
          <p:cNvSpPr/>
          <p:nvPr userDrawn="1"/>
        </p:nvSpPr>
        <p:spPr>
          <a:xfrm>
            <a:off x="2667002" y="1"/>
            <a:ext cx="6857999" cy="6857999"/>
          </a:xfrm>
          <a:custGeom>
            <a:avLst/>
            <a:gdLst>
              <a:gd name="connsiteX0" fmla="*/ 3429000 w 6857999"/>
              <a:gd name="connsiteY0" fmla="*/ 0 h 6857999"/>
              <a:gd name="connsiteX1" fmla="*/ 6857999 w 6857999"/>
              <a:gd name="connsiteY1" fmla="*/ 3429000 h 6857999"/>
              <a:gd name="connsiteX2" fmla="*/ 3605456 w 6857999"/>
              <a:gd name="connsiteY2" fmla="*/ 6853538 h 6857999"/>
              <a:gd name="connsiteX3" fmla="*/ 3429042 w 6857999"/>
              <a:gd name="connsiteY3" fmla="*/ 6857999 h 6857999"/>
              <a:gd name="connsiteX4" fmla="*/ 3428959 w 6857999"/>
              <a:gd name="connsiteY4" fmla="*/ 6857999 h 6857999"/>
              <a:gd name="connsiteX5" fmla="*/ 3252544 w 6857999"/>
              <a:gd name="connsiteY5" fmla="*/ 6853538 h 6857999"/>
              <a:gd name="connsiteX6" fmla="*/ 0 w 6857999"/>
              <a:gd name="connsiteY6" fmla="*/ 3429000 h 6857999"/>
              <a:gd name="connsiteX7" fmla="*/ 3429000 w 6857999"/>
              <a:gd name="connsiteY7"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7999" h="6857999">
                <a:moveTo>
                  <a:pt x="3429000" y="0"/>
                </a:moveTo>
                <a:cubicBezTo>
                  <a:pt x="5322784" y="0"/>
                  <a:pt x="6857999" y="1535216"/>
                  <a:pt x="6857999" y="3429000"/>
                </a:cubicBezTo>
                <a:cubicBezTo>
                  <a:pt x="6857999" y="5263604"/>
                  <a:pt x="5417236" y="6761699"/>
                  <a:pt x="3605456" y="6853538"/>
                </a:cubicBezTo>
                <a:lnTo>
                  <a:pt x="3429042" y="6857999"/>
                </a:lnTo>
                <a:lnTo>
                  <a:pt x="3428959" y="6857999"/>
                </a:lnTo>
                <a:lnTo>
                  <a:pt x="3252544" y="6853538"/>
                </a:lnTo>
                <a:cubicBezTo>
                  <a:pt x="1440764" y="6761699"/>
                  <a:pt x="0" y="5263604"/>
                  <a:pt x="0" y="3429000"/>
                </a:cubicBezTo>
                <a:cubicBezTo>
                  <a:pt x="0" y="1535216"/>
                  <a:pt x="1535216" y="0"/>
                  <a:pt x="3429000" y="0"/>
                </a:cubicBezTo>
                <a:close/>
              </a:path>
            </a:pathLst>
          </a:custGeom>
          <a:solidFill>
            <a:schemeClr val="accent3">
              <a:lumMod val="60000"/>
              <a:lumOff val="40000"/>
            </a:schemeClr>
          </a:solidFill>
          <a:ln>
            <a:noFill/>
          </a:ln>
          <a:effectLst>
            <a:innerShdw blurRad="254000">
              <a:schemeClr val="accent3">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文本框 6">
            <a:extLst>
              <a:ext uri="{FF2B5EF4-FFF2-40B4-BE49-F238E27FC236}">
                <a16:creationId xmlns:a16="http://schemas.microsoft.com/office/drawing/2014/main" id="{08D9FD8A-EB64-3F29-0D7C-703BBC26740D}"/>
              </a:ext>
            </a:extLst>
          </p:cNvPr>
          <p:cNvSpPr txBox="1"/>
          <p:nvPr userDrawn="1"/>
        </p:nvSpPr>
        <p:spPr>
          <a:xfrm>
            <a:off x="9909313" y="296864"/>
            <a:ext cx="1587360" cy="329302"/>
          </a:xfrm>
          <a:prstGeom prst="rect">
            <a:avLst/>
          </a:prstGeom>
          <a:noFill/>
        </p:spPr>
        <p:txBody>
          <a:bodyPr wrap="square">
            <a:noAutofit/>
          </a:bodyPr>
          <a:lstStyle/>
          <a:p>
            <a:pPr algn="r"/>
            <a:r>
              <a:rPr lang="zh-CN" altLang="en-US" sz="1050" dirty="0">
                <a:solidFill>
                  <a:schemeClr val="tx1">
                    <a:lumMod val="65000"/>
                    <a:lumOff val="35000"/>
                  </a:schemeClr>
                </a:solidFill>
                <a:latin typeface="+mj-lt"/>
              </a:rPr>
              <a:t>PRESENTATION OF ACADEMIC REPORT</a:t>
            </a:r>
          </a:p>
        </p:txBody>
      </p:sp>
      <p:sp>
        <p:nvSpPr>
          <p:cNvPr id="8" name="任意多边形: 形状 7">
            <a:extLst>
              <a:ext uri="{FF2B5EF4-FFF2-40B4-BE49-F238E27FC236}">
                <a16:creationId xmlns:a16="http://schemas.microsoft.com/office/drawing/2014/main" id="{F61221AD-6F16-CD95-D92E-2A6E256AF78F}"/>
              </a:ext>
            </a:extLst>
          </p:cNvPr>
          <p:cNvSpPr/>
          <p:nvPr userDrawn="1"/>
        </p:nvSpPr>
        <p:spPr>
          <a:xfrm>
            <a:off x="695326" y="29686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spTree>
    <p:extLst>
      <p:ext uri="{BB962C8B-B14F-4D97-AF65-F5344CB8AC3E}">
        <p14:creationId xmlns:p14="http://schemas.microsoft.com/office/powerpoint/2010/main" val="598653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1">
    <p:bg>
      <p:bgPr>
        <a:gradFill>
          <a:gsLst>
            <a:gs pos="0">
              <a:schemeClr val="accent3">
                <a:lumMod val="20000"/>
                <a:lumOff val="80000"/>
                <a:alpha val="10000"/>
              </a:schemeClr>
            </a:gs>
            <a:gs pos="100000">
              <a:schemeClr val="accent3">
                <a:lumMod val="20000"/>
                <a:lumOff val="80000"/>
                <a:alpha val="50000"/>
              </a:schemeClr>
            </a:gs>
          </a:gsLst>
          <a:path path="circle">
            <a:fillToRect r="100000" b="100000"/>
          </a:path>
        </a:gradFill>
        <a:effectLst/>
      </p:bgPr>
    </p:bg>
    <p:spTree>
      <p:nvGrpSpPr>
        <p:cNvPr id="1" name=""/>
        <p:cNvGrpSpPr/>
        <p:nvPr/>
      </p:nvGrpSpPr>
      <p:grpSpPr>
        <a:xfrm>
          <a:off x="0" y="0"/>
          <a:ext cx="0" cy="0"/>
          <a:chOff x="0" y="0"/>
          <a:chExt cx="0" cy="0"/>
        </a:xfrm>
      </p:grpSpPr>
      <p:sp>
        <p:nvSpPr>
          <p:cNvPr id="8" name="任意多边形: 形状 7">
            <a:extLst>
              <a:ext uri="{FF2B5EF4-FFF2-40B4-BE49-F238E27FC236}">
                <a16:creationId xmlns:a16="http://schemas.microsoft.com/office/drawing/2014/main" id="{9A1CC11E-EE67-C22C-AD88-5C0AA5827C51}"/>
              </a:ext>
            </a:extLst>
          </p:cNvPr>
          <p:cNvSpPr/>
          <p:nvPr userDrawn="1"/>
        </p:nvSpPr>
        <p:spPr>
          <a:xfrm>
            <a:off x="9034754" y="43775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sp>
        <p:nvSpPr>
          <p:cNvPr id="9" name="椭圆 8">
            <a:extLst>
              <a:ext uri="{FF2B5EF4-FFF2-40B4-BE49-F238E27FC236}">
                <a16:creationId xmlns:a16="http://schemas.microsoft.com/office/drawing/2014/main" id="{DB8FE5A3-CE17-7227-F578-4760CEE65177}"/>
              </a:ext>
            </a:extLst>
          </p:cNvPr>
          <p:cNvSpPr/>
          <p:nvPr userDrawn="1"/>
        </p:nvSpPr>
        <p:spPr>
          <a:xfrm>
            <a:off x="695325" y="296758"/>
            <a:ext cx="389041" cy="389041"/>
          </a:xfrm>
          <a:prstGeom prst="ellipse">
            <a:avLst/>
          </a:prstGeom>
          <a:gradFill flip="none" rotWithShape="1">
            <a:gsLst>
              <a:gs pos="0">
                <a:schemeClr val="accent3">
                  <a:lumMod val="20000"/>
                  <a:lumOff val="80000"/>
                </a:schemeClr>
              </a:gs>
              <a:gs pos="100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椭圆 9">
            <a:extLst>
              <a:ext uri="{FF2B5EF4-FFF2-40B4-BE49-F238E27FC236}">
                <a16:creationId xmlns:a16="http://schemas.microsoft.com/office/drawing/2014/main" id="{A18A53DC-ABC6-D114-C845-F4CB62CBF040}"/>
              </a:ext>
            </a:extLst>
          </p:cNvPr>
          <p:cNvSpPr/>
          <p:nvPr userDrawn="1"/>
        </p:nvSpPr>
        <p:spPr>
          <a:xfrm>
            <a:off x="781237" y="519009"/>
            <a:ext cx="389041" cy="389041"/>
          </a:xfrm>
          <a:prstGeom prst="ellipse">
            <a:avLst/>
          </a:prstGeom>
          <a:gradFill flip="none" rotWithShape="1">
            <a:gsLst>
              <a:gs pos="100000">
                <a:schemeClr val="accent3">
                  <a:lumMod val="40000"/>
                  <a:lumOff val="60000"/>
                </a:schemeClr>
              </a:gs>
              <a:gs pos="5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页2">
    <p:bg>
      <p:bgPr>
        <a:gradFill>
          <a:gsLst>
            <a:gs pos="100000">
              <a:schemeClr val="accent3">
                <a:lumMod val="20000"/>
                <a:lumOff val="80000"/>
                <a:alpha val="10000"/>
              </a:schemeClr>
            </a:gs>
            <a:gs pos="2000">
              <a:schemeClr val="accent3">
                <a:lumMod val="20000"/>
                <a:lumOff val="80000"/>
                <a:alpha val="50000"/>
              </a:schemeClr>
            </a:gs>
          </a:gsLst>
          <a:path path="circle">
            <a:fillToRect r="100000" b="100000"/>
          </a:path>
        </a:gradFill>
        <a:effectLst/>
      </p:bgPr>
    </p:bg>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D00BDB32-803C-34B6-8D04-EA46B31CCE36}"/>
              </a:ext>
            </a:extLst>
          </p:cNvPr>
          <p:cNvSpPr/>
          <p:nvPr userDrawn="1"/>
        </p:nvSpPr>
        <p:spPr>
          <a:xfrm>
            <a:off x="9034754" y="43775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grpSp>
        <p:nvGrpSpPr>
          <p:cNvPr id="13" name="组合 12">
            <a:extLst>
              <a:ext uri="{FF2B5EF4-FFF2-40B4-BE49-F238E27FC236}">
                <a16:creationId xmlns:a16="http://schemas.microsoft.com/office/drawing/2014/main" id="{84EF7E08-E4B2-D125-F925-F9BD04043A6C}"/>
              </a:ext>
            </a:extLst>
          </p:cNvPr>
          <p:cNvGrpSpPr/>
          <p:nvPr userDrawn="1"/>
        </p:nvGrpSpPr>
        <p:grpSpPr>
          <a:xfrm>
            <a:off x="695325" y="296758"/>
            <a:ext cx="474953" cy="611292"/>
            <a:chOff x="695325" y="296758"/>
            <a:chExt cx="474953" cy="611292"/>
          </a:xfrm>
        </p:grpSpPr>
        <p:sp>
          <p:nvSpPr>
            <p:cNvPr id="11" name="椭圆 10">
              <a:extLst>
                <a:ext uri="{FF2B5EF4-FFF2-40B4-BE49-F238E27FC236}">
                  <a16:creationId xmlns:a16="http://schemas.microsoft.com/office/drawing/2014/main" id="{365E5EF5-1AF4-3264-48C6-661C62E60873}"/>
                </a:ext>
              </a:extLst>
            </p:cNvPr>
            <p:cNvSpPr/>
            <p:nvPr userDrawn="1"/>
          </p:nvSpPr>
          <p:spPr>
            <a:xfrm>
              <a:off x="695325" y="296758"/>
              <a:ext cx="389041" cy="389041"/>
            </a:xfrm>
            <a:prstGeom prst="ellipse">
              <a:avLst/>
            </a:prstGeom>
            <a:gradFill flip="none" rotWithShape="1">
              <a:gsLst>
                <a:gs pos="0">
                  <a:schemeClr val="accent3">
                    <a:lumMod val="20000"/>
                    <a:lumOff val="80000"/>
                  </a:schemeClr>
                </a:gs>
                <a:gs pos="100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2" name="椭圆 11">
              <a:extLst>
                <a:ext uri="{FF2B5EF4-FFF2-40B4-BE49-F238E27FC236}">
                  <a16:creationId xmlns:a16="http://schemas.microsoft.com/office/drawing/2014/main" id="{D679AEDE-366B-3E9D-6410-B8BEB2C17B51}"/>
                </a:ext>
              </a:extLst>
            </p:cNvPr>
            <p:cNvSpPr/>
            <p:nvPr userDrawn="1"/>
          </p:nvSpPr>
          <p:spPr>
            <a:xfrm>
              <a:off x="781237" y="519009"/>
              <a:ext cx="389041" cy="389041"/>
            </a:xfrm>
            <a:prstGeom prst="ellipse">
              <a:avLst/>
            </a:prstGeom>
            <a:gradFill flip="none" rotWithShape="1">
              <a:gsLst>
                <a:gs pos="100000">
                  <a:schemeClr val="accent3">
                    <a:lumMod val="40000"/>
                    <a:lumOff val="60000"/>
                  </a:schemeClr>
                </a:gs>
                <a:gs pos="5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spTree>
    <p:extLst>
      <p:ext uri="{BB962C8B-B14F-4D97-AF65-F5344CB8AC3E}">
        <p14:creationId xmlns:p14="http://schemas.microsoft.com/office/powerpoint/2010/main" val="29058257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0" r:id="rId3"/>
    <p:sldLayoutId id="2147483651" r:id="rId4"/>
    <p:sldLayoutId id="214748365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438" userDrawn="1">
          <p15:clr>
            <a:srgbClr val="F26B43"/>
          </p15:clr>
        </p15:guide>
        <p15:guide id="4" pos="7242" userDrawn="1">
          <p15:clr>
            <a:srgbClr val="F26B43"/>
          </p15:clr>
        </p15:guide>
        <p15:guide id="5" orient="horz" pos="572" userDrawn="1">
          <p15:clr>
            <a:srgbClr val="F26B43"/>
          </p15:clr>
        </p15:guide>
        <p15:guide id="6" orient="horz" pos="187" userDrawn="1">
          <p15:clr>
            <a:srgbClr val="F26B43"/>
          </p15:clr>
        </p15:guide>
        <p15:guide id="7" orient="horz" pos="3974" userDrawn="1">
          <p15:clr>
            <a:srgbClr val="F26B43"/>
          </p15:clr>
        </p15:guide>
        <p15:guide id="8" pos="4974" userDrawn="1">
          <p15:clr>
            <a:srgbClr val="F26B43"/>
          </p15:clr>
        </p15:guide>
        <p15:guide id="9" pos="2706" userDrawn="1">
          <p15:clr>
            <a:srgbClr val="F26B43"/>
          </p15:clr>
        </p15:guide>
        <p15:guide id="10" orient="horz" pos="1593" userDrawn="1">
          <p15:clr>
            <a:srgbClr val="F26B43"/>
          </p15:clr>
        </p15:guide>
        <p15:guide id="11" orient="horz" pos="2727" userDrawn="1">
          <p15:clr>
            <a:srgbClr val="F26B43"/>
          </p15:clr>
        </p15:guide>
        <p15:guide id="12" orient="horz" pos="2160" userDrawn="1">
          <p15:clr>
            <a:srgbClr val="F26B43"/>
          </p15:clr>
        </p15:guide>
        <p15:guide id="13"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nusakom/-jammdb-/blob/main/%E6%AF%94%E8%BE%83%E5%B9%B6%E5%8F%91%E6%A8%A1%E5%9E%8Bgreen_thread%20%E4%B8%8Efuture%E6%80%A7%E8%83%BD%E5%9F%BA%E5%87%86%E6%B5%8B%E8%AF%95/%E6%AF%94%E8%BE%83%E5%B9%B6%E5%8F%91%E6%A8%A1%E5%9E%8B%EF%BC%9ARayon%20%E7%9A%84%20green_thread_example%20%E4%B8%8E%20Tokio%20%E7%9A%84%20future_example%20%E6%80%A7%E8%83%BD%E5%9F%BA%E5%87%86%E6%B5%8B%E8%AF%95.md" TargetMode="External"/><Relationship Id="rId2" Type="http://schemas.openxmlformats.org/officeDocument/2006/relationships/hyperlink" Target="https://github.com/nusakom/-jammdb-/blob/main/%E5%BC%80%E9%A2%98%E6%8A%A5%E5%91%8A/%E5%BC%80%E9%A2%98%E6%8A%A5%E5%91%8A.md" TargetMode="External"/><Relationship Id="rId1" Type="http://schemas.openxmlformats.org/officeDocument/2006/relationships/slideLayout" Target="../slideLayouts/slideLayout4.xml"/><Relationship Id="rId5" Type="http://schemas.openxmlformats.org/officeDocument/2006/relationships/hyperlink" Target="https://github.com/nusakom/-jammdb-/blob/main/sled%E4%B8%8Ejammdb%E6%80%A7%E8%83%BD%E5%AF%B9%E6%AF%94/%E6%8C%81%E4%B9%85%E5%8C%96%20vs%20%E5%86%85%E5%AD%98%EF%BC%9ASled%20%E4%B8%8E%20JammDB%20%E7%9A%84%E6%80%A7%E8%83%BD%E6%AF%94%E8%BE%83.md" TargetMode="External"/><Relationship Id="rId4" Type="http://schemas.openxmlformats.org/officeDocument/2006/relationships/hyperlink" Target="https://github.com/nusakom/-jammdb-/blob/main/sled%E4%B8%8Ejammdb%E6%80%A7%E8%83%BD%E5%AF%B9%E6%AF%94/README.md"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圆角 11">
            <a:extLst>
              <a:ext uri="{FF2B5EF4-FFF2-40B4-BE49-F238E27FC236}">
                <a16:creationId xmlns:a16="http://schemas.microsoft.com/office/drawing/2014/main" id="{0EB76C96-C1AA-D0E8-5BC7-2564E7944B29}"/>
              </a:ext>
            </a:extLst>
          </p:cNvPr>
          <p:cNvSpPr/>
          <p:nvPr/>
        </p:nvSpPr>
        <p:spPr>
          <a:xfrm>
            <a:off x="2394916" y="5620513"/>
            <a:ext cx="1017653" cy="380344"/>
          </a:xfrm>
          <a:prstGeom prst="roundRect">
            <a:avLst>
              <a:gd name="adj" fmla="val 50000"/>
            </a:avLst>
          </a:prstGeom>
          <a:solidFill>
            <a:schemeClr val="accent3">
              <a:lumMod val="20000"/>
              <a:lumOff val="80000"/>
            </a:schemeClr>
          </a:solidFill>
          <a:ln>
            <a:noFill/>
          </a:ln>
          <a:effectLst>
            <a:outerShdw blurRad="127000" dist="63500" sx="102000" sy="102000" algn="ct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1" name="矩形: 圆角 10">
            <a:extLst>
              <a:ext uri="{FF2B5EF4-FFF2-40B4-BE49-F238E27FC236}">
                <a16:creationId xmlns:a16="http://schemas.microsoft.com/office/drawing/2014/main" id="{F5C4665E-AB91-05EB-09D3-6F9FD621C3B3}"/>
              </a:ext>
            </a:extLst>
          </p:cNvPr>
          <p:cNvSpPr/>
          <p:nvPr/>
        </p:nvSpPr>
        <p:spPr>
          <a:xfrm>
            <a:off x="695323" y="5620513"/>
            <a:ext cx="1017653" cy="380344"/>
          </a:xfrm>
          <a:prstGeom prst="roundRect">
            <a:avLst>
              <a:gd name="adj" fmla="val 50000"/>
            </a:avLst>
          </a:prstGeom>
          <a:solidFill>
            <a:schemeClr val="accent3">
              <a:lumMod val="20000"/>
              <a:lumOff val="80000"/>
            </a:schemeClr>
          </a:solidFill>
          <a:ln>
            <a:noFill/>
          </a:ln>
          <a:effectLst>
            <a:outerShdw blurRad="127000" dist="63500" sx="102000" sy="102000" algn="ct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 name="文本框 3">
            <a:extLst>
              <a:ext uri="{FF2B5EF4-FFF2-40B4-BE49-F238E27FC236}">
                <a16:creationId xmlns:a16="http://schemas.microsoft.com/office/drawing/2014/main" id="{D70B9321-96B9-5FF5-A09A-9ABEF24788DB}"/>
              </a:ext>
            </a:extLst>
          </p:cNvPr>
          <p:cNvSpPr txBox="1"/>
          <p:nvPr/>
        </p:nvSpPr>
        <p:spPr>
          <a:xfrm>
            <a:off x="695323" y="1865439"/>
            <a:ext cx="5741336" cy="1477328"/>
          </a:xfrm>
          <a:prstGeom prst="rect">
            <a:avLst/>
          </a:prstGeom>
          <a:noFill/>
        </p:spPr>
        <p:txBody>
          <a:bodyPr wrap="square" lIns="0" tIns="0" rIns="0" bIns="0" rtlCol="0">
            <a:spAutoFit/>
          </a:bodyPr>
          <a:lstStyle/>
          <a:p>
            <a:r>
              <a:rPr lang="zh-CN" altLang="en-US" sz="4800" b="1" dirty="0">
                <a:solidFill>
                  <a:schemeClr val="accent1">
                    <a:lumMod val="75000"/>
                  </a:schemeClr>
                </a:solidFill>
                <a:latin typeface="+mj-ea"/>
                <a:ea typeface="+mj-ea"/>
              </a:rPr>
              <a:t>操作系统专题训练课</a:t>
            </a:r>
            <a:endParaRPr lang="en-US" altLang="zh-CN" sz="4800" b="1" dirty="0">
              <a:solidFill>
                <a:schemeClr val="accent1">
                  <a:lumMod val="75000"/>
                </a:schemeClr>
              </a:solidFill>
              <a:latin typeface="+mj-ea"/>
              <a:ea typeface="+mj-ea"/>
            </a:endParaRPr>
          </a:p>
          <a:p>
            <a:r>
              <a:rPr lang="zh-CN" altLang="en-US" sz="4800" b="1" dirty="0">
                <a:solidFill>
                  <a:schemeClr val="tx1">
                    <a:lumMod val="75000"/>
                    <a:lumOff val="25000"/>
                  </a:schemeClr>
                </a:solidFill>
                <a:latin typeface="+mj-ea"/>
                <a:ea typeface="+mj-ea"/>
              </a:rPr>
              <a:t>中期汇报</a:t>
            </a:r>
            <a:endParaRPr lang="en-US" altLang="zh-CN" sz="4800" b="1" dirty="0">
              <a:solidFill>
                <a:schemeClr val="tx1">
                  <a:lumMod val="75000"/>
                  <a:lumOff val="25000"/>
                </a:schemeClr>
              </a:solidFill>
              <a:latin typeface="+mj-ea"/>
              <a:ea typeface="+mj-ea"/>
            </a:endParaRPr>
          </a:p>
        </p:txBody>
      </p:sp>
      <p:sp>
        <p:nvSpPr>
          <p:cNvPr id="5" name="文本框 4">
            <a:extLst>
              <a:ext uri="{FF2B5EF4-FFF2-40B4-BE49-F238E27FC236}">
                <a16:creationId xmlns:a16="http://schemas.microsoft.com/office/drawing/2014/main" id="{7ECD5A18-218F-F784-CA6D-66DB462EC471}"/>
              </a:ext>
            </a:extLst>
          </p:cNvPr>
          <p:cNvSpPr txBox="1"/>
          <p:nvPr/>
        </p:nvSpPr>
        <p:spPr>
          <a:xfrm>
            <a:off x="849247" y="5694282"/>
            <a:ext cx="709805" cy="232807"/>
          </a:xfrm>
          <a:prstGeom prst="rect">
            <a:avLst/>
          </a:prstGeom>
          <a:noFill/>
        </p:spPr>
        <p:txBody>
          <a:bodyPr wrap="square" lIns="0" tIns="0" rIns="0" bIns="0" rtlCol="0">
            <a:spAutoFit/>
          </a:bodyPr>
          <a:lstStyle/>
          <a:p>
            <a:pPr algn="ctr"/>
            <a:r>
              <a:rPr lang="zh-CN" altLang="en-US" dirty="0">
                <a:solidFill>
                  <a:schemeClr val="tx1">
                    <a:lumMod val="65000"/>
                    <a:lumOff val="35000"/>
                  </a:schemeClr>
                </a:solidFill>
              </a:rPr>
              <a:t>汇报人</a:t>
            </a:r>
          </a:p>
        </p:txBody>
      </p:sp>
      <p:sp>
        <p:nvSpPr>
          <p:cNvPr id="6" name="文本框 5">
            <a:extLst>
              <a:ext uri="{FF2B5EF4-FFF2-40B4-BE49-F238E27FC236}">
                <a16:creationId xmlns:a16="http://schemas.microsoft.com/office/drawing/2014/main" id="{53C6282C-D517-35EF-9BE5-820C52FD68AF}"/>
              </a:ext>
            </a:extLst>
          </p:cNvPr>
          <p:cNvSpPr txBox="1"/>
          <p:nvPr/>
        </p:nvSpPr>
        <p:spPr>
          <a:xfrm>
            <a:off x="695325" y="6055796"/>
            <a:ext cx="1531040" cy="276999"/>
          </a:xfrm>
          <a:prstGeom prst="rect">
            <a:avLst/>
          </a:prstGeom>
          <a:noFill/>
        </p:spPr>
        <p:txBody>
          <a:bodyPr wrap="square" lIns="0" tIns="0" rIns="0" bIns="0" rtlCol="0">
            <a:spAutoFit/>
          </a:bodyPr>
          <a:lstStyle>
            <a:defPPr>
              <a:defRPr lang="zh-CN"/>
            </a:defPPr>
          </a:lstStyle>
          <a:p>
            <a:r>
              <a:rPr lang="zh-CN" altLang="en-US" dirty="0">
                <a:solidFill>
                  <a:schemeClr val="tx1">
                    <a:lumMod val="65000"/>
                    <a:lumOff val="35000"/>
                  </a:schemeClr>
                </a:solidFill>
              </a:rPr>
              <a:t>   卓堂越</a:t>
            </a:r>
            <a:endParaRPr lang="en-US" altLang="zh-CN" dirty="0">
              <a:solidFill>
                <a:schemeClr val="tx1">
                  <a:lumMod val="65000"/>
                  <a:lumOff val="35000"/>
                </a:schemeClr>
              </a:solidFill>
            </a:endParaRPr>
          </a:p>
        </p:txBody>
      </p:sp>
      <p:sp>
        <p:nvSpPr>
          <p:cNvPr id="7" name="文本框 6">
            <a:extLst>
              <a:ext uri="{FF2B5EF4-FFF2-40B4-BE49-F238E27FC236}">
                <a16:creationId xmlns:a16="http://schemas.microsoft.com/office/drawing/2014/main" id="{D0F61A0F-8EAC-23B7-93A8-732B4158E2F0}"/>
              </a:ext>
            </a:extLst>
          </p:cNvPr>
          <p:cNvSpPr txBox="1"/>
          <p:nvPr/>
        </p:nvSpPr>
        <p:spPr>
          <a:xfrm>
            <a:off x="2647304" y="5694282"/>
            <a:ext cx="512876" cy="232807"/>
          </a:xfrm>
          <a:prstGeom prst="rect">
            <a:avLst/>
          </a:prstGeom>
          <a:noFill/>
        </p:spPr>
        <p:txBody>
          <a:bodyPr wrap="square" lIns="0" tIns="0" rIns="0" bIns="0" rtlCol="0">
            <a:spAutoFit/>
          </a:bodyPr>
          <a:lstStyle>
            <a:defPPr>
              <a:defRPr lang="zh-CN"/>
            </a:defPPr>
            <a:lvl1pPr algn="ctr">
              <a:defRPr>
                <a:solidFill>
                  <a:schemeClr val="tx1">
                    <a:lumMod val="65000"/>
                    <a:lumOff val="35000"/>
                  </a:schemeClr>
                </a:solidFill>
              </a:defRPr>
            </a:lvl1pPr>
          </a:lstStyle>
          <a:p>
            <a:r>
              <a:rPr lang="zh-CN" altLang="en-US" dirty="0"/>
              <a:t>时间</a:t>
            </a:r>
          </a:p>
        </p:txBody>
      </p:sp>
      <p:sp>
        <p:nvSpPr>
          <p:cNvPr id="8" name="文本框 7">
            <a:extLst>
              <a:ext uri="{FF2B5EF4-FFF2-40B4-BE49-F238E27FC236}">
                <a16:creationId xmlns:a16="http://schemas.microsoft.com/office/drawing/2014/main" id="{072B6B8D-5335-6CA6-1A6A-B6F1CAF6222E}"/>
              </a:ext>
            </a:extLst>
          </p:cNvPr>
          <p:cNvSpPr txBox="1"/>
          <p:nvPr/>
        </p:nvSpPr>
        <p:spPr>
          <a:xfrm>
            <a:off x="2394916" y="6055796"/>
            <a:ext cx="1531040" cy="276999"/>
          </a:xfrm>
          <a:prstGeom prst="rect">
            <a:avLst/>
          </a:prstGeom>
          <a:noFill/>
        </p:spPr>
        <p:txBody>
          <a:bodyPr wrap="square" lIns="0" tIns="0" rIns="0" bIns="0" rtlCol="0">
            <a:spAutoFit/>
          </a:bodyPr>
          <a:lstStyle>
            <a:defPPr>
              <a:defRPr lang="zh-CN"/>
            </a:defPPr>
          </a:lstStyle>
          <a:p>
            <a:r>
              <a:rPr lang="en-US" altLang="zh-CN" dirty="0">
                <a:solidFill>
                  <a:schemeClr val="tx1">
                    <a:lumMod val="65000"/>
                    <a:lumOff val="35000"/>
                  </a:schemeClr>
                </a:solidFill>
              </a:rPr>
              <a:t>  2024/10/8</a:t>
            </a:r>
          </a:p>
        </p:txBody>
      </p:sp>
      <p:sp>
        <p:nvSpPr>
          <p:cNvPr id="9" name="文本框 8">
            <a:extLst>
              <a:ext uri="{FF2B5EF4-FFF2-40B4-BE49-F238E27FC236}">
                <a16:creationId xmlns:a16="http://schemas.microsoft.com/office/drawing/2014/main" id="{9C2F78DD-D961-781C-6493-AF706A8BB8FE}"/>
              </a:ext>
            </a:extLst>
          </p:cNvPr>
          <p:cNvSpPr txBox="1"/>
          <p:nvPr/>
        </p:nvSpPr>
        <p:spPr>
          <a:xfrm>
            <a:off x="695323" y="3431866"/>
            <a:ext cx="5400675" cy="553998"/>
          </a:xfrm>
          <a:prstGeom prst="rect">
            <a:avLst/>
          </a:prstGeom>
          <a:noFill/>
        </p:spPr>
        <p:txBody>
          <a:bodyPr wrap="square" lIns="0" tIns="0" rIns="0" bIns="0" rtlCol="0">
            <a:spAutoFit/>
          </a:bodyPr>
          <a:lstStyle>
            <a:defPPr>
              <a:defRPr lang="zh-CN"/>
            </a:defPPr>
          </a:lstStyle>
          <a:p>
            <a:r>
              <a:rPr lang="en-US" altLang="zh-CN">
                <a:solidFill>
                  <a:schemeClr val="tx1">
                    <a:lumMod val="65000"/>
                    <a:lumOff val="35000"/>
                  </a:schemeClr>
                </a:solidFill>
              </a:rPr>
              <a:t>Operating system special training course</a:t>
            </a:r>
          </a:p>
          <a:p>
            <a:r>
              <a:rPr lang="en-US" altLang="zh-CN">
                <a:solidFill>
                  <a:schemeClr val="tx1">
                    <a:lumMod val="65000"/>
                    <a:lumOff val="35000"/>
                  </a:schemeClr>
                </a:solidFill>
              </a:rPr>
              <a:t>interim report</a:t>
            </a:r>
            <a:endParaRPr lang="en-US" altLang="zh-CN" dirty="0">
              <a:solidFill>
                <a:schemeClr val="tx1">
                  <a:lumMod val="65000"/>
                  <a:lumOff val="35000"/>
                </a:schemeClr>
              </a:solidFill>
            </a:endParaRPr>
          </a:p>
        </p:txBody>
      </p:sp>
    </p:spTree>
    <p:extLst>
      <p:ext uri="{BB962C8B-B14F-4D97-AF65-F5344CB8AC3E}">
        <p14:creationId xmlns:p14="http://schemas.microsoft.com/office/powerpoint/2010/main" val="1820815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任意多边形: 形状 60">
            <a:extLst>
              <a:ext uri="{FF2B5EF4-FFF2-40B4-BE49-F238E27FC236}">
                <a16:creationId xmlns:a16="http://schemas.microsoft.com/office/drawing/2014/main" id="{84C11B8C-937E-E1E6-6359-6DFE9447A8E4}"/>
              </a:ext>
            </a:extLst>
          </p:cNvPr>
          <p:cNvSpPr/>
          <p:nvPr/>
        </p:nvSpPr>
        <p:spPr>
          <a:xfrm>
            <a:off x="0" y="1649213"/>
            <a:ext cx="12203575" cy="5208788"/>
          </a:xfrm>
          <a:custGeom>
            <a:avLst/>
            <a:gdLst>
              <a:gd name="connsiteX0" fmla="*/ 0 w 12192000"/>
              <a:gd name="connsiteY0" fmla="*/ 0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0 h 4329112"/>
              <a:gd name="connsiteX0" fmla="*/ 0 w 12192000"/>
              <a:gd name="connsiteY0" fmla="*/ 2708476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08476 h 4329112"/>
              <a:gd name="connsiteX0" fmla="*/ 0 w 12192000"/>
              <a:gd name="connsiteY0" fmla="*/ 2708476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08476 h 4329112"/>
              <a:gd name="connsiteX0" fmla="*/ 0 w 12192000"/>
              <a:gd name="connsiteY0" fmla="*/ 2708476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08476 h 4329112"/>
              <a:gd name="connsiteX0" fmla="*/ 0 w 12192000"/>
              <a:gd name="connsiteY0" fmla="*/ 2789498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89498 h 4329112"/>
              <a:gd name="connsiteX0" fmla="*/ 0 w 12192000"/>
              <a:gd name="connsiteY0" fmla="*/ 2789498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89498 h 4329112"/>
              <a:gd name="connsiteX0" fmla="*/ 0 w 12192000"/>
              <a:gd name="connsiteY0" fmla="*/ 2789498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89498 h 4329112"/>
              <a:gd name="connsiteX0" fmla="*/ 0 w 12203575"/>
              <a:gd name="connsiteY0" fmla="*/ 3669174 h 5208788"/>
              <a:gd name="connsiteX1" fmla="*/ 12203575 w 12203575"/>
              <a:gd name="connsiteY1" fmla="*/ 0 h 5208788"/>
              <a:gd name="connsiteX2" fmla="*/ 12192000 w 12203575"/>
              <a:gd name="connsiteY2" fmla="*/ 5208788 h 5208788"/>
              <a:gd name="connsiteX3" fmla="*/ 0 w 12203575"/>
              <a:gd name="connsiteY3" fmla="*/ 5208788 h 5208788"/>
              <a:gd name="connsiteX4" fmla="*/ 0 w 12203575"/>
              <a:gd name="connsiteY4" fmla="*/ 3669174 h 5208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3575" h="5208788">
                <a:moveTo>
                  <a:pt x="0" y="3669174"/>
                </a:moveTo>
                <a:cubicBezTo>
                  <a:pt x="4179747" y="3727047"/>
                  <a:pt x="7711312" y="0"/>
                  <a:pt x="12203575" y="0"/>
                </a:cubicBezTo>
                <a:cubicBezTo>
                  <a:pt x="12199717" y="1736263"/>
                  <a:pt x="12195858" y="3472525"/>
                  <a:pt x="12192000" y="5208788"/>
                </a:cubicBezTo>
                <a:lnTo>
                  <a:pt x="0" y="5208788"/>
                </a:lnTo>
                <a:lnTo>
                  <a:pt x="0" y="3669174"/>
                </a:lnTo>
                <a:close/>
              </a:path>
            </a:pathLst>
          </a:custGeom>
          <a:gradFill flip="none" rotWithShape="1">
            <a:gsLst>
              <a:gs pos="0">
                <a:schemeClr val="accent3"/>
              </a:gs>
              <a:gs pos="100000">
                <a:schemeClr val="accent3">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 name="文本框 1">
            <a:extLst>
              <a:ext uri="{FF2B5EF4-FFF2-40B4-BE49-F238E27FC236}">
                <a16:creationId xmlns:a16="http://schemas.microsoft.com/office/drawing/2014/main" id="{93AF918B-BAFE-07C2-3FE7-776997126419}"/>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dirty="0">
                <a:solidFill>
                  <a:schemeClr val="accent1">
                    <a:lumMod val="75000"/>
                  </a:schemeClr>
                </a:solidFill>
                <a:latin typeface="+mj-ea"/>
                <a:ea typeface="+mj-ea"/>
              </a:rPr>
              <a:t>研究</a:t>
            </a:r>
            <a:r>
              <a:rPr lang="zh-CN" altLang="en-US" sz="3200" b="1" i="0" dirty="0">
                <a:solidFill>
                  <a:schemeClr val="accent1">
                    <a:lumMod val="75000"/>
                  </a:schemeClr>
                </a:solidFill>
                <a:effectLst/>
                <a:latin typeface="-apple-system"/>
              </a:rPr>
              <a:t>内容与方法</a:t>
            </a:r>
          </a:p>
        </p:txBody>
      </p:sp>
      <p:sp>
        <p:nvSpPr>
          <p:cNvPr id="21" name="椭圆 20">
            <a:extLst>
              <a:ext uri="{FF2B5EF4-FFF2-40B4-BE49-F238E27FC236}">
                <a16:creationId xmlns:a16="http://schemas.microsoft.com/office/drawing/2014/main" id="{F2E58205-C841-4DB7-892E-9E708A3EF556}"/>
              </a:ext>
            </a:extLst>
          </p:cNvPr>
          <p:cNvSpPr/>
          <p:nvPr/>
        </p:nvSpPr>
        <p:spPr>
          <a:xfrm>
            <a:off x="1183197" y="5039760"/>
            <a:ext cx="336165" cy="33616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 name="椭圆 2">
            <a:extLst>
              <a:ext uri="{FF2B5EF4-FFF2-40B4-BE49-F238E27FC236}">
                <a16:creationId xmlns:a16="http://schemas.microsoft.com/office/drawing/2014/main" id="{CBA63858-86AA-CB7F-A424-31A4F0BEDA01}"/>
              </a:ext>
            </a:extLst>
          </p:cNvPr>
          <p:cNvSpPr/>
          <p:nvPr/>
        </p:nvSpPr>
        <p:spPr>
          <a:xfrm>
            <a:off x="1233390" y="5089953"/>
            <a:ext cx="235779" cy="235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6" name="直接连接符 5">
            <a:extLst>
              <a:ext uri="{FF2B5EF4-FFF2-40B4-BE49-F238E27FC236}">
                <a16:creationId xmlns:a16="http://schemas.microsoft.com/office/drawing/2014/main" id="{53DCA337-89DC-D7B3-01D6-B9AFD6BF611F}"/>
              </a:ext>
            </a:extLst>
          </p:cNvPr>
          <p:cNvCxnSpPr>
            <a:cxnSpLocks/>
          </p:cNvCxnSpPr>
          <p:nvPr/>
        </p:nvCxnSpPr>
        <p:spPr>
          <a:xfrm flipV="1">
            <a:off x="1351280" y="1222513"/>
            <a:ext cx="0" cy="3817247"/>
          </a:xfrm>
          <a:prstGeom prst="line">
            <a:avLst/>
          </a:prstGeom>
          <a:ln w="38100">
            <a:gradFill>
              <a:gsLst>
                <a:gs pos="0">
                  <a:schemeClr val="accent3">
                    <a:lumMod val="60000"/>
                    <a:lumOff val="40000"/>
                  </a:schemeClr>
                </a:gs>
                <a:gs pos="100000">
                  <a:schemeClr val="accent3">
                    <a:lumMod val="60000"/>
                    <a:lumOff val="4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4" name="椭圆 23">
            <a:extLst>
              <a:ext uri="{FF2B5EF4-FFF2-40B4-BE49-F238E27FC236}">
                <a16:creationId xmlns:a16="http://schemas.microsoft.com/office/drawing/2014/main" id="{90C003E1-80B1-C468-E57A-66CBB6050BB7}"/>
              </a:ext>
            </a:extLst>
          </p:cNvPr>
          <p:cNvSpPr/>
          <p:nvPr/>
        </p:nvSpPr>
        <p:spPr>
          <a:xfrm>
            <a:off x="3584100" y="4286040"/>
            <a:ext cx="336165" cy="33616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5" name="椭圆 24">
            <a:extLst>
              <a:ext uri="{FF2B5EF4-FFF2-40B4-BE49-F238E27FC236}">
                <a16:creationId xmlns:a16="http://schemas.microsoft.com/office/drawing/2014/main" id="{D71AB2FA-4EE3-F554-3D8A-A6388CAFC894}"/>
              </a:ext>
            </a:extLst>
          </p:cNvPr>
          <p:cNvSpPr/>
          <p:nvPr/>
        </p:nvSpPr>
        <p:spPr>
          <a:xfrm>
            <a:off x="3635026" y="4336234"/>
            <a:ext cx="235779" cy="235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34" name="直接连接符 33">
            <a:extLst>
              <a:ext uri="{FF2B5EF4-FFF2-40B4-BE49-F238E27FC236}">
                <a16:creationId xmlns:a16="http://schemas.microsoft.com/office/drawing/2014/main" id="{D6A76B21-989F-504F-0042-57C69CAB1B4C}"/>
              </a:ext>
            </a:extLst>
          </p:cNvPr>
          <p:cNvCxnSpPr>
            <a:cxnSpLocks/>
          </p:cNvCxnSpPr>
          <p:nvPr/>
        </p:nvCxnSpPr>
        <p:spPr>
          <a:xfrm flipV="1">
            <a:off x="3752182" y="991742"/>
            <a:ext cx="0" cy="3282741"/>
          </a:xfrm>
          <a:prstGeom prst="line">
            <a:avLst/>
          </a:prstGeom>
          <a:ln w="38100">
            <a:gradFill>
              <a:gsLst>
                <a:gs pos="0">
                  <a:schemeClr val="accent3">
                    <a:lumMod val="60000"/>
                    <a:lumOff val="40000"/>
                  </a:schemeClr>
                </a:gs>
                <a:gs pos="100000">
                  <a:schemeClr val="accent3">
                    <a:lumMod val="60000"/>
                    <a:lumOff val="4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1" name="椭圆 40">
            <a:extLst>
              <a:ext uri="{FF2B5EF4-FFF2-40B4-BE49-F238E27FC236}">
                <a16:creationId xmlns:a16="http://schemas.microsoft.com/office/drawing/2014/main" id="{C77F04DA-1D0C-299D-A0EF-9550B70F7F83}"/>
              </a:ext>
            </a:extLst>
          </p:cNvPr>
          <p:cNvSpPr/>
          <p:nvPr/>
        </p:nvSpPr>
        <p:spPr>
          <a:xfrm flipV="1">
            <a:off x="6958276" y="2771810"/>
            <a:ext cx="336165" cy="3361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2" name="椭圆 41">
            <a:extLst>
              <a:ext uri="{FF2B5EF4-FFF2-40B4-BE49-F238E27FC236}">
                <a16:creationId xmlns:a16="http://schemas.microsoft.com/office/drawing/2014/main" id="{03EEC8E1-30F0-0721-94D5-639B112BC5EF}"/>
              </a:ext>
            </a:extLst>
          </p:cNvPr>
          <p:cNvSpPr/>
          <p:nvPr/>
        </p:nvSpPr>
        <p:spPr>
          <a:xfrm flipV="1">
            <a:off x="7025180" y="2826859"/>
            <a:ext cx="235779" cy="235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40" name="直接连接符 39">
            <a:extLst>
              <a:ext uri="{FF2B5EF4-FFF2-40B4-BE49-F238E27FC236}">
                <a16:creationId xmlns:a16="http://schemas.microsoft.com/office/drawing/2014/main" id="{701DC9E1-2B95-5934-BCA8-E8082C2A1F6F}"/>
              </a:ext>
            </a:extLst>
          </p:cNvPr>
          <p:cNvCxnSpPr>
            <a:cxnSpLocks/>
          </p:cNvCxnSpPr>
          <p:nvPr/>
        </p:nvCxnSpPr>
        <p:spPr>
          <a:xfrm>
            <a:off x="7143069" y="3062638"/>
            <a:ext cx="0" cy="3282741"/>
          </a:xfrm>
          <a:prstGeom prst="line">
            <a:avLst/>
          </a:prstGeom>
          <a:ln w="38100">
            <a:gradFill>
              <a:gsLst>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7" name="椭圆 46">
            <a:extLst>
              <a:ext uri="{FF2B5EF4-FFF2-40B4-BE49-F238E27FC236}">
                <a16:creationId xmlns:a16="http://schemas.microsoft.com/office/drawing/2014/main" id="{2FBBA119-A6D8-C1DF-3FA7-71978C03E4C1}"/>
              </a:ext>
            </a:extLst>
          </p:cNvPr>
          <p:cNvSpPr/>
          <p:nvPr/>
        </p:nvSpPr>
        <p:spPr>
          <a:xfrm flipV="1">
            <a:off x="9422718" y="1868167"/>
            <a:ext cx="336165" cy="3361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8" name="椭圆 47">
            <a:extLst>
              <a:ext uri="{FF2B5EF4-FFF2-40B4-BE49-F238E27FC236}">
                <a16:creationId xmlns:a16="http://schemas.microsoft.com/office/drawing/2014/main" id="{A82EC330-5FB4-CDD4-58C8-B6236859810D}"/>
              </a:ext>
            </a:extLst>
          </p:cNvPr>
          <p:cNvSpPr/>
          <p:nvPr/>
        </p:nvSpPr>
        <p:spPr>
          <a:xfrm flipV="1">
            <a:off x="9472911" y="1918360"/>
            <a:ext cx="235779" cy="235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46" name="直接连接符 45">
            <a:extLst>
              <a:ext uri="{FF2B5EF4-FFF2-40B4-BE49-F238E27FC236}">
                <a16:creationId xmlns:a16="http://schemas.microsoft.com/office/drawing/2014/main" id="{8B422189-8603-641F-F341-FA842EA06297}"/>
              </a:ext>
            </a:extLst>
          </p:cNvPr>
          <p:cNvCxnSpPr>
            <a:cxnSpLocks/>
          </p:cNvCxnSpPr>
          <p:nvPr/>
        </p:nvCxnSpPr>
        <p:spPr>
          <a:xfrm>
            <a:off x="9590068" y="2204332"/>
            <a:ext cx="0" cy="3282741"/>
          </a:xfrm>
          <a:prstGeom prst="line">
            <a:avLst/>
          </a:prstGeom>
          <a:ln w="38100">
            <a:gradFill>
              <a:gsLst>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3" name="组合 12">
            <a:extLst>
              <a:ext uri="{FF2B5EF4-FFF2-40B4-BE49-F238E27FC236}">
                <a16:creationId xmlns:a16="http://schemas.microsoft.com/office/drawing/2014/main" id="{63AE2B6E-F1AF-193E-EDDB-B082AC255829}"/>
              </a:ext>
            </a:extLst>
          </p:cNvPr>
          <p:cNvGrpSpPr/>
          <p:nvPr/>
        </p:nvGrpSpPr>
        <p:grpSpPr>
          <a:xfrm>
            <a:off x="1469168" y="1190541"/>
            <a:ext cx="1967696" cy="2353064"/>
            <a:chOff x="1469168" y="1400588"/>
            <a:chExt cx="1967696" cy="2353064"/>
          </a:xfrm>
        </p:grpSpPr>
        <p:sp>
          <p:nvSpPr>
            <p:cNvPr id="12" name="矩形 11">
              <a:extLst>
                <a:ext uri="{FF2B5EF4-FFF2-40B4-BE49-F238E27FC236}">
                  <a16:creationId xmlns:a16="http://schemas.microsoft.com/office/drawing/2014/main" id="{B1645109-0D8D-933A-AF36-8A5790D436D8}"/>
                </a:ext>
              </a:extLst>
            </p:cNvPr>
            <p:cNvSpPr/>
            <p:nvPr/>
          </p:nvSpPr>
          <p:spPr>
            <a:xfrm>
              <a:off x="1469168" y="1400588"/>
              <a:ext cx="1517872" cy="40011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spAutoFit/>
            </a:bodyPr>
            <a:lstStyle/>
            <a:p>
              <a:r>
                <a:rPr lang="zh-CN" altLang="en-US" sz="2000" b="1" dirty="0"/>
                <a:t>第一阶段</a:t>
              </a:r>
            </a:p>
          </p:txBody>
        </p:sp>
        <p:sp>
          <p:nvSpPr>
            <p:cNvPr id="51" name="文本框 50">
              <a:extLst>
                <a:ext uri="{FF2B5EF4-FFF2-40B4-BE49-F238E27FC236}">
                  <a16:creationId xmlns:a16="http://schemas.microsoft.com/office/drawing/2014/main" id="{83ECA937-B1D5-DADB-FFCB-34DF5ECD36AB}"/>
                </a:ext>
              </a:extLst>
            </p:cNvPr>
            <p:cNvSpPr txBox="1"/>
            <p:nvPr/>
          </p:nvSpPr>
          <p:spPr>
            <a:xfrm>
              <a:off x="1469168" y="1889616"/>
              <a:ext cx="1967696" cy="1864036"/>
            </a:xfrm>
            <a:prstGeom prst="rect">
              <a:avLst/>
            </a:prstGeom>
            <a:noFill/>
          </p:spPr>
          <p:txBody>
            <a:bodyPr wrap="square" rtlCol="0" anchor="t" anchorCtr="0">
              <a:spAutoFit/>
            </a:bodyPr>
            <a:lstStyle/>
            <a:p>
              <a:pPr>
                <a:lnSpc>
                  <a:spcPct val="120000"/>
                </a:lnSpc>
                <a:spcAft>
                  <a:spcPts val="600"/>
                </a:spcAft>
              </a:pPr>
              <a:r>
                <a:rPr lang="zh-CN" altLang="en-US" b="1" i="0" dirty="0">
                  <a:solidFill>
                    <a:srgbClr val="1F2328"/>
                  </a:solidFill>
                  <a:effectLst/>
                  <a:latin typeface="-apple-system"/>
                </a:rPr>
                <a:t>修改同步 </a:t>
              </a:r>
              <a:r>
                <a:rPr lang="en-US" altLang="zh-CN" b="1" i="0" dirty="0" err="1">
                  <a:solidFill>
                    <a:srgbClr val="1F2328"/>
                  </a:solidFill>
                  <a:effectLst/>
                  <a:latin typeface="-apple-system"/>
                </a:rPr>
                <a:t>JammDB</a:t>
              </a:r>
              <a:r>
                <a:rPr lang="en-US" altLang="zh-CN" b="1" i="0" dirty="0">
                  <a:solidFill>
                    <a:srgbClr val="1F2328"/>
                  </a:solidFill>
                  <a:effectLst/>
                  <a:latin typeface="-apple-system"/>
                </a:rPr>
                <a:t> </a:t>
              </a:r>
              <a:r>
                <a:rPr lang="zh-CN" altLang="en-US" b="1" i="0" dirty="0">
                  <a:solidFill>
                    <a:srgbClr val="1F2328"/>
                  </a:solidFill>
                  <a:effectLst/>
                  <a:latin typeface="-apple-system"/>
                </a:rPr>
                <a:t>为</a:t>
              </a:r>
              <a:endParaRPr lang="en-US" altLang="zh-CN" b="1" i="0" dirty="0">
                <a:solidFill>
                  <a:srgbClr val="1F2328"/>
                </a:solidFill>
                <a:effectLst/>
                <a:latin typeface="-apple-system"/>
              </a:endParaRPr>
            </a:p>
            <a:p>
              <a:pPr>
                <a:lnSpc>
                  <a:spcPct val="120000"/>
                </a:lnSpc>
                <a:spcAft>
                  <a:spcPts val="600"/>
                </a:spcAft>
              </a:pPr>
              <a:r>
                <a:rPr lang="zh-CN" altLang="en-US" b="1" i="0" dirty="0">
                  <a:solidFill>
                    <a:srgbClr val="1F2328"/>
                  </a:solidFill>
                  <a:effectLst/>
                  <a:latin typeface="-apple-system"/>
                </a:rPr>
                <a:t>异步并集成到 </a:t>
              </a:r>
              <a:r>
                <a:rPr lang="en-US" altLang="zh-CN" b="1" i="0" dirty="0" err="1">
                  <a:solidFill>
                    <a:srgbClr val="1F2328"/>
                  </a:solidFill>
                  <a:effectLst/>
                  <a:latin typeface="-apple-system"/>
                </a:rPr>
                <a:t>Alien_OS</a:t>
              </a:r>
              <a:endParaRPr lang="en-US" altLang="zh-CN" b="1" i="0" dirty="0">
                <a:solidFill>
                  <a:srgbClr val="1F2328"/>
                </a:solidFill>
                <a:effectLst/>
                <a:latin typeface="-apple-system"/>
              </a:endParaRPr>
            </a:p>
            <a:p>
              <a:pPr algn="l">
                <a:lnSpc>
                  <a:spcPct val="120000"/>
                </a:lnSpc>
                <a:spcAft>
                  <a:spcPts val="600"/>
                </a:spcAft>
              </a:pPr>
              <a:endParaRPr lang="en-US" altLang="zh-CN" dirty="0">
                <a:solidFill>
                  <a:schemeClr val="tx1">
                    <a:lumMod val="65000"/>
                    <a:lumOff val="35000"/>
                  </a:schemeClr>
                </a:solidFill>
                <a:latin typeface="+mj-ea"/>
                <a:ea typeface="+mj-ea"/>
              </a:endParaRPr>
            </a:p>
          </p:txBody>
        </p:sp>
      </p:grpSp>
      <p:grpSp>
        <p:nvGrpSpPr>
          <p:cNvPr id="53" name="组合 52">
            <a:extLst>
              <a:ext uri="{FF2B5EF4-FFF2-40B4-BE49-F238E27FC236}">
                <a16:creationId xmlns:a16="http://schemas.microsoft.com/office/drawing/2014/main" id="{173A8175-7A73-D072-9894-40F1871B49AF}"/>
              </a:ext>
            </a:extLst>
          </p:cNvPr>
          <p:cNvGrpSpPr/>
          <p:nvPr/>
        </p:nvGrpSpPr>
        <p:grpSpPr>
          <a:xfrm>
            <a:off x="3802376" y="877504"/>
            <a:ext cx="1967696" cy="869581"/>
            <a:chOff x="1469168" y="1400588"/>
            <a:chExt cx="1967696" cy="869581"/>
          </a:xfrm>
        </p:grpSpPr>
        <p:sp>
          <p:nvSpPr>
            <p:cNvPr id="55" name="矩形 54">
              <a:extLst>
                <a:ext uri="{FF2B5EF4-FFF2-40B4-BE49-F238E27FC236}">
                  <a16:creationId xmlns:a16="http://schemas.microsoft.com/office/drawing/2014/main" id="{CECF49CF-6BE3-0A9B-BEE2-1B6F167D4732}"/>
                </a:ext>
              </a:extLst>
            </p:cNvPr>
            <p:cNvSpPr/>
            <p:nvPr/>
          </p:nvSpPr>
          <p:spPr>
            <a:xfrm>
              <a:off x="1469168" y="1400588"/>
              <a:ext cx="1517872" cy="40011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spAutoFit/>
            </a:bodyPr>
            <a:lstStyle/>
            <a:p>
              <a:r>
                <a:rPr lang="zh-CN" altLang="en-US" sz="2000" b="1" dirty="0"/>
                <a:t>第二阶段</a:t>
              </a:r>
            </a:p>
          </p:txBody>
        </p:sp>
        <p:sp>
          <p:nvSpPr>
            <p:cNvPr id="56" name="文本框 55">
              <a:extLst>
                <a:ext uri="{FF2B5EF4-FFF2-40B4-BE49-F238E27FC236}">
                  <a16:creationId xmlns:a16="http://schemas.microsoft.com/office/drawing/2014/main" id="{08608E68-DB77-1F2E-0629-32DA2B86A060}"/>
                </a:ext>
              </a:extLst>
            </p:cNvPr>
            <p:cNvSpPr txBox="1"/>
            <p:nvPr/>
          </p:nvSpPr>
          <p:spPr>
            <a:xfrm>
              <a:off x="1469168" y="1889616"/>
              <a:ext cx="1967696" cy="380553"/>
            </a:xfrm>
            <a:prstGeom prst="rect">
              <a:avLst/>
            </a:prstGeom>
            <a:noFill/>
          </p:spPr>
          <p:txBody>
            <a:bodyPr wrap="square" rtlCol="0" anchor="t" anchorCtr="0">
              <a:spAutoFit/>
            </a:bodyPr>
            <a:lstStyle/>
            <a:p>
              <a:pPr algn="l">
                <a:lnSpc>
                  <a:spcPct val="120000"/>
                </a:lnSpc>
                <a:spcAft>
                  <a:spcPts val="600"/>
                </a:spcAft>
              </a:pPr>
              <a:endParaRPr lang="en-US" altLang="zh-CN" dirty="0">
                <a:solidFill>
                  <a:schemeClr val="tx1">
                    <a:lumMod val="65000"/>
                    <a:lumOff val="35000"/>
                  </a:schemeClr>
                </a:solidFill>
                <a:latin typeface="+mj-ea"/>
                <a:ea typeface="+mj-ea"/>
              </a:endParaRPr>
            </a:p>
          </p:txBody>
        </p:sp>
      </p:grpSp>
      <p:grpSp>
        <p:nvGrpSpPr>
          <p:cNvPr id="57" name="组合 56">
            <a:extLst>
              <a:ext uri="{FF2B5EF4-FFF2-40B4-BE49-F238E27FC236}">
                <a16:creationId xmlns:a16="http://schemas.microsoft.com/office/drawing/2014/main" id="{3204FF87-5A08-E7A0-CE1A-B6C2871E2543}"/>
              </a:ext>
            </a:extLst>
          </p:cNvPr>
          <p:cNvGrpSpPr/>
          <p:nvPr/>
        </p:nvGrpSpPr>
        <p:grpSpPr>
          <a:xfrm>
            <a:off x="7324991" y="3378123"/>
            <a:ext cx="1967696" cy="1278924"/>
            <a:chOff x="1469168" y="1400588"/>
            <a:chExt cx="1967696" cy="1278924"/>
          </a:xfrm>
        </p:grpSpPr>
        <p:sp>
          <p:nvSpPr>
            <p:cNvPr id="66" name="矩形 65">
              <a:extLst>
                <a:ext uri="{FF2B5EF4-FFF2-40B4-BE49-F238E27FC236}">
                  <a16:creationId xmlns:a16="http://schemas.microsoft.com/office/drawing/2014/main" id="{646ADA2A-6F4E-18EB-1EAC-3DD82F05FF31}"/>
                </a:ext>
              </a:extLst>
            </p:cNvPr>
            <p:cNvSpPr/>
            <p:nvPr/>
          </p:nvSpPr>
          <p:spPr>
            <a:xfrm>
              <a:off x="1469168" y="1400588"/>
              <a:ext cx="1517872" cy="4001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spAutoFit/>
            </a:bodyPr>
            <a:lstStyle/>
            <a:p>
              <a:r>
                <a:rPr lang="zh-CN" altLang="en-US" sz="2000" b="1" dirty="0">
                  <a:solidFill>
                    <a:schemeClr val="accent3"/>
                  </a:solidFill>
                </a:rPr>
                <a:t>第四阶段</a:t>
              </a:r>
            </a:p>
          </p:txBody>
        </p:sp>
        <p:sp>
          <p:nvSpPr>
            <p:cNvPr id="67" name="文本框 66">
              <a:extLst>
                <a:ext uri="{FF2B5EF4-FFF2-40B4-BE49-F238E27FC236}">
                  <a16:creationId xmlns:a16="http://schemas.microsoft.com/office/drawing/2014/main" id="{106B3563-7CFE-9FE3-F21E-6AE0DCBE9EFD}"/>
                </a:ext>
              </a:extLst>
            </p:cNvPr>
            <p:cNvSpPr txBox="1"/>
            <p:nvPr/>
          </p:nvSpPr>
          <p:spPr>
            <a:xfrm>
              <a:off x="1469168" y="1889616"/>
              <a:ext cx="1967696" cy="789896"/>
            </a:xfrm>
            <a:prstGeom prst="rect">
              <a:avLst/>
            </a:prstGeom>
            <a:noFill/>
          </p:spPr>
          <p:txBody>
            <a:bodyPr wrap="square" rtlCol="0" anchor="t" anchorCtr="0">
              <a:spAutoFit/>
            </a:bodyPr>
            <a:lstStyle/>
            <a:p>
              <a:pPr>
                <a:lnSpc>
                  <a:spcPct val="120000"/>
                </a:lnSpc>
                <a:spcAft>
                  <a:spcPts val="600"/>
                </a:spcAft>
              </a:pPr>
              <a:r>
                <a:rPr lang="zh-CN" altLang="en-US" b="1" i="0" dirty="0">
                  <a:solidFill>
                    <a:srgbClr val="1F2328"/>
                  </a:solidFill>
                  <a:effectLst/>
                  <a:latin typeface="-apple-system"/>
                </a:rPr>
                <a:t>故障还原机制</a:t>
              </a:r>
            </a:p>
            <a:p>
              <a:pPr algn="l">
                <a:lnSpc>
                  <a:spcPct val="120000"/>
                </a:lnSpc>
                <a:spcAft>
                  <a:spcPts val="600"/>
                </a:spcAft>
              </a:pPr>
              <a:endParaRPr lang="en-US" altLang="zh-CN" dirty="0">
                <a:solidFill>
                  <a:schemeClr val="tx1">
                    <a:lumMod val="65000"/>
                    <a:lumOff val="35000"/>
                  </a:schemeClr>
                </a:solidFill>
                <a:latin typeface="+mj-ea"/>
                <a:ea typeface="+mj-ea"/>
              </a:endParaRPr>
            </a:p>
          </p:txBody>
        </p:sp>
      </p:grpSp>
      <p:grpSp>
        <p:nvGrpSpPr>
          <p:cNvPr id="68" name="组合 67">
            <a:extLst>
              <a:ext uri="{FF2B5EF4-FFF2-40B4-BE49-F238E27FC236}">
                <a16:creationId xmlns:a16="http://schemas.microsoft.com/office/drawing/2014/main" id="{8E04BF14-3808-2C7D-399D-369A5DBD7315}"/>
              </a:ext>
            </a:extLst>
          </p:cNvPr>
          <p:cNvGrpSpPr/>
          <p:nvPr/>
        </p:nvGrpSpPr>
        <p:grpSpPr>
          <a:xfrm>
            <a:off x="9640678" y="2496916"/>
            <a:ext cx="2051199" cy="865990"/>
            <a:chOff x="1345563" y="1400588"/>
            <a:chExt cx="2051199" cy="865990"/>
          </a:xfrm>
        </p:grpSpPr>
        <p:sp>
          <p:nvSpPr>
            <p:cNvPr id="69" name="矩形 68">
              <a:extLst>
                <a:ext uri="{FF2B5EF4-FFF2-40B4-BE49-F238E27FC236}">
                  <a16:creationId xmlns:a16="http://schemas.microsoft.com/office/drawing/2014/main" id="{69A981A2-8DF2-CEEB-3983-10D3472C9363}"/>
                </a:ext>
              </a:extLst>
            </p:cNvPr>
            <p:cNvSpPr/>
            <p:nvPr/>
          </p:nvSpPr>
          <p:spPr>
            <a:xfrm>
              <a:off x="1469168" y="1400588"/>
              <a:ext cx="1517872" cy="4001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spAutoFit/>
            </a:bodyPr>
            <a:lstStyle/>
            <a:p>
              <a:r>
                <a:rPr lang="zh-CN" altLang="en-US" sz="2000" b="1" dirty="0">
                  <a:solidFill>
                    <a:schemeClr val="accent3"/>
                  </a:solidFill>
                </a:rPr>
                <a:t>第五阶段</a:t>
              </a:r>
            </a:p>
          </p:txBody>
        </p:sp>
        <p:sp>
          <p:nvSpPr>
            <p:cNvPr id="74" name="文本框 73">
              <a:extLst>
                <a:ext uri="{FF2B5EF4-FFF2-40B4-BE49-F238E27FC236}">
                  <a16:creationId xmlns:a16="http://schemas.microsoft.com/office/drawing/2014/main" id="{78B5B437-6B51-2BC0-13D9-D2334F91EFC9}"/>
                </a:ext>
              </a:extLst>
            </p:cNvPr>
            <p:cNvSpPr txBox="1"/>
            <p:nvPr/>
          </p:nvSpPr>
          <p:spPr>
            <a:xfrm>
              <a:off x="1345563" y="1897246"/>
              <a:ext cx="2051199" cy="369332"/>
            </a:xfrm>
            <a:prstGeom prst="rect">
              <a:avLst/>
            </a:prstGeom>
            <a:noFill/>
          </p:spPr>
          <p:txBody>
            <a:bodyPr wrap="square" rtlCol="0" anchor="t" anchorCtr="0">
              <a:spAutoFit/>
            </a:bodyPr>
            <a:lstStyle/>
            <a:p>
              <a:pPr algn="l"/>
              <a:r>
                <a:rPr lang="zh-CN" altLang="en-US" b="1" i="0" dirty="0">
                  <a:solidFill>
                    <a:srgbClr val="1F2328"/>
                  </a:solidFill>
                  <a:effectLst/>
                  <a:latin typeface="-apple-system"/>
                </a:rPr>
                <a:t>操作系统的事务性</a:t>
              </a:r>
            </a:p>
          </p:txBody>
        </p:sp>
      </p:grpSp>
      <p:cxnSp>
        <p:nvCxnSpPr>
          <p:cNvPr id="5" name="直接连接符 4">
            <a:extLst>
              <a:ext uri="{FF2B5EF4-FFF2-40B4-BE49-F238E27FC236}">
                <a16:creationId xmlns:a16="http://schemas.microsoft.com/office/drawing/2014/main" id="{2E02316B-0077-85D9-9959-098805D57748}"/>
              </a:ext>
            </a:extLst>
          </p:cNvPr>
          <p:cNvCxnSpPr>
            <a:cxnSpLocks/>
          </p:cNvCxnSpPr>
          <p:nvPr/>
        </p:nvCxnSpPr>
        <p:spPr>
          <a:xfrm>
            <a:off x="5276135" y="3935360"/>
            <a:ext cx="0" cy="3282741"/>
          </a:xfrm>
          <a:prstGeom prst="line">
            <a:avLst/>
          </a:prstGeom>
          <a:ln w="38100">
            <a:gradFill>
              <a:gsLst>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7" name="椭圆 6">
            <a:extLst>
              <a:ext uri="{FF2B5EF4-FFF2-40B4-BE49-F238E27FC236}">
                <a16:creationId xmlns:a16="http://schemas.microsoft.com/office/drawing/2014/main" id="{3C77787A-11E9-6F16-9EC2-ADB3712663C2}"/>
              </a:ext>
            </a:extLst>
          </p:cNvPr>
          <p:cNvSpPr/>
          <p:nvPr/>
        </p:nvSpPr>
        <p:spPr>
          <a:xfrm flipV="1">
            <a:off x="5127214" y="3695130"/>
            <a:ext cx="336165" cy="3361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9" name="矩形 8">
            <a:extLst>
              <a:ext uri="{FF2B5EF4-FFF2-40B4-BE49-F238E27FC236}">
                <a16:creationId xmlns:a16="http://schemas.microsoft.com/office/drawing/2014/main" id="{CFAA7D47-7D7C-84EE-0DC7-F4F378F872A6}"/>
              </a:ext>
            </a:extLst>
          </p:cNvPr>
          <p:cNvSpPr/>
          <p:nvPr/>
        </p:nvSpPr>
        <p:spPr>
          <a:xfrm>
            <a:off x="5397994" y="4113921"/>
            <a:ext cx="1517872" cy="4001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spAutoFit/>
          </a:bodyPr>
          <a:lstStyle/>
          <a:p>
            <a:r>
              <a:rPr lang="zh-CN" altLang="en-US" sz="2000" b="1" dirty="0">
                <a:solidFill>
                  <a:schemeClr val="accent3"/>
                </a:solidFill>
              </a:rPr>
              <a:t>第三阶段</a:t>
            </a:r>
          </a:p>
        </p:txBody>
      </p:sp>
      <p:sp>
        <p:nvSpPr>
          <p:cNvPr id="11" name="文本框 10">
            <a:extLst>
              <a:ext uri="{FF2B5EF4-FFF2-40B4-BE49-F238E27FC236}">
                <a16:creationId xmlns:a16="http://schemas.microsoft.com/office/drawing/2014/main" id="{AD8AF4D8-14FE-73BE-868F-49A09E610B34}"/>
              </a:ext>
            </a:extLst>
          </p:cNvPr>
          <p:cNvSpPr txBox="1"/>
          <p:nvPr/>
        </p:nvSpPr>
        <p:spPr>
          <a:xfrm>
            <a:off x="5276135" y="4921972"/>
            <a:ext cx="1967696" cy="1122295"/>
          </a:xfrm>
          <a:prstGeom prst="rect">
            <a:avLst/>
          </a:prstGeom>
          <a:noFill/>
        </p:spPr>
        <p:txBody>
          <a:bodyPr wrap="square" rtlCol="0" anchor="t" anchorCtr="0">
            <a:spAutoFit/>
          </a:bodyPr>
          <a:lstStyle/>
          <a:p>
            <a:pPr>
              <a:lnSpc>
                <a:spcPct val="120000"/>
              </a:lnSpc>
              <a:spcAft>
                <a:spcPts val="600"/>
              </a:spcAft>
            </a:pPr>
            <a:r>
              <a:rPr lang="zh-CN" altLang="en-US" b="1" i="0" dirty="0">
                <a:solidFill>
                  <a:srgbClr val="1F2328"/>
                </a:solidFill>
                <a:effectLst/>
                <a:latin typeface="-apple-system"/>
              </a:rPr>
              <a:t>动态调节同步与异步模式的实现</a:t>
            </a:r>
          </a:p>
          <a:p>
            <a:pPr algn="l">
              <a:lnSpc>
                <a:spcPct val="120000"/>
              </a:lnSpc>
              <a:spcAft>
                <a:spcPts val="600"/>
              </a:spcAft>
            </a:pPr>
            <a:endParaRPr lang="en-US" altLang="zh-CN" dirty="0">
              <a:solidFill>
                <a:schemeClr val="tx1">
                  <a:lumMod val="65000"/>
                  <a:lumOff val="35000"/>
                </a:schemeClr>
              </a:solidFill>
              <a:latin typeface="+mj-ea"/>
              <a:ea typeface="+mj-ea"/>
            </a:endParaRPr>
          </a:p>
        </p:txBody>
      </p:sp>
      <p:sp>
        <p:nvSpPr>
          <p:cNvPr id="15" name="文本框 14">
            <a:extLst>
              <a:ext uri="{FF2B5EF4-FFF2-40B4-BE49-F238E27FC236}">
                <a16:creationId xmlns:a16="http://schemas.microsoft.com/office/drawing/2014/main" id="{9ACD8C2C-9194-CD4A-94A7-67F76C75E60A}"/>
              </a:ext>
            </a:extLst>
          </p:cNvPr>
          <p:cNvSpPr txBox="1"/>
          <p:nvPr/>
        </p:nvSpPr>
        <p:spPr>
          <a:xfrm>
            <a:off x="3865625" y="1492006"/>
            <a:ext cx="6100482" cy="369332"/>
          </a:xfrm>
          <a:prstGeom prst="rect">
            <a:avLst/>
          </a:prstGeom>
          <a:noFill/>
        </p:spPr>
        <p:txBody>
          <a:bodyPr wrap="square">
            <a:spAutoFit/>
          </a:bodyPr>
          <a:lstStyle/>
          <a:p>
            <a:pPr algn="l"/>
            <a:r>
              <a:rPr lang="zh-CN" altLang="en-US" b="1" i="0" dirty="0">
                <a:solidFill>
                  <a:srgbClr val="1F2328"/>
                </a:solidFill>
                <a:effectLst/>
                <a:latin typeface="-apple-system"/>
              </a:rPr>
              <a:t>压缩算法学习与应用</a:t>
            </a:r>
          </a:p>
        </p:txBody>
      </p:sp>
    </p:spTree>
    <p:extLst>
      <p:ext uri="{BB962C8B-B14F-4D97-AF65-F5344CB8AC3E}">
        <p14:creationId xmlns:p14="http://schemas.microsoft.com/office/powerpoint/2010/main" val="2409306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F8B5D29-A6BF-1F5E-D31B-8ECD62FC1A07}"/>
              </a:ext>
            </a:extLst>
          </p:cNvPr>
          <p:cNvSpPr txBox="1"/>
          <p:nvPr/>
        </p:nvSpPr>
        <p:spPr>
          <a:xfrm>
            <a:off x="5359999" y="1801906"/>
            <a:ext cx="45719" cy="45719"/>
          </a:xfrm>
          <a:prstGeom prst="rect">
            <a:avLst/>
          </a:prstGeom>
          <a:noFill/>
        </p:spPr>
        <p:txBody>
          <a:bodyPr wrap="square" rtlCol="0" anchor="ctr" anchorCtr="0">
            <a:noAutofit/>
          </a:bodyPr>
          <a:lstStyle/>
          <a:p>
            <a:pPr algn="l"/>
            <a:endParaRPr lang="zh-CN" altLang="en-US" sz="3200" dirty="0">
              <a:latin typeface="+mj-ea"/>
              <a:ea typeface="+mj-ea"/>
            </a:endParaRPr>
          </a:p>
        </p:txBody>
      </p:sp>
      <p:sp>
        <p:nvSpPr>
          <p:cNvPr id="3" name="文本框 2">
            <a:extLst>
              <a:ext uri="{FF2B5EF4-FFF2-40B4-BE49-F238E27FC236}">
                <a16:creationId xmlns:a16="http://schemas.microsoft.com/office/drawing/2014/main" id="{CAE17711-7F70-C1DB-46CF-1E17DB7608A8}"/>
              </a:ext>
            </a:extLst>
          </p:cNvPr>
          <p:cNvSpPr txBox="1"/>
          <p:nvPr/>
        </p:nvSpPr>
        <p:spPr>
          <a:xfrm>
            <a:off x="1452282" y="1021976"/>
            <a:ext cx="914400" cy="914400"/>
          </a:xfrm>
          <a:prstGeom prst="rect">
            <a:avLst/>
          </a:prstGeom>
          <a:noFill/>
        </p:spPr>
        <p:txBody>
          <a:bodyPr wrap="none" rtlCol="0" anchor="ctr" anchorCtr="0">
            <a:noAutofit/>
          </a:bodyPr>
          <a:lstStyle/>
          <a:p>
            <a:pPr algn="l"/>
            <a:endParaRPr lang="zh-CN" altLang="en-US" sz="3200" dirty="0">
              <a:latin typeface="+mj-ea"/>
              <a:ea typeface="+mj-ea"/>
            </a:endParaRPr>
          </a:p>
        </p:txBody>
      </p:sp>
      <p:sp>
        <p:nvSpPr>
          <p:cNvPr id="4" name="Rectangle 1">
            <a:extLst>
              <a:ext uri="{FF2B5EF4-FFF2-40B4-BE49-F238E27FC236}">
                <a16:creationId xmlns:a16="http://schemas.microsoft.com/office/drawing/2014/main" id="{FE7E640E-F861-775B-9E7D-2A06AFAEE416}"/>
              </a:ext>
            </a:extLst>
          </p:cNvPr>
          <p:cNvSpPr>
            <a:spLocks noChangeArrowheads="1"/>
          </p:cNvSpPr>
          <p:nvPr/>
        </p:nvSpPr>
        <p:spPr bwMode="auto">
          <a:xfrm>
            <a:off x="132312" y="460758"/>
            <a:ext cx="11549957" cy="653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a:lnSpc>
                <a:spcPct val="120000"/>
              </a:lnSpc>
              <a:spcAft>
                <a:spcPts val="600"/>
              </a:spcAft>
            </a:pPr>
            <a:r>
              <a:rPr lang="zh-CN" altLang="en-US" b="1" i="0" dirty="0">
                <a:solidFill>
                  <a:srgbClr val="1F2328"/>
                </a:solidFill>
                <a:effectLst/>
                <a:latin typeface="-apple-system"/>
              </a:rPr>
              <a:t>                     修改同步 </a:t>
            </a:r>
            <a:r>
              <a:rPr lang="en-US" altLang="zh-CN" b="1" i="0" dirty="0" err="1">
                <a:solidFill>
                  <a:srgbClr val="1F2328"/>
                </a:solidFill>
                <a:effectLst/>
                <a:latin typeface="-apple-system"/>
              </a:rPr>
              <a:t>JammDB</a:t>
            </a:r>
            <a:r>
              <a:rPr lang="en-US" altLang="zh-CN" b="1" i="0" dirty="0">
                <a:solidFill>
                  <a:srgbClr val="1F2328"/>
                </a:solidFill>
                <a:effectLst/>
                <a:latin typeface="-apple-system"/>
              </a:rPr>
              <a:t> </a:t>
            </a:r>
            <a:r>
              <a:rPr lang="zh-CN" altLang="en-US" b="1" i="0" dirty="0">
                <a:solidFill>
                  <a:srgbClr val="1F2328"/>
                </a:solidFill>
                <a:effectLst/>
                <a:latin typeface="-apple-system"/>
              </a:rPr>
              <a:t>为异步并集成到 </a:t>
            </a:r>
            <a:r>
              <a:rPr lang="en-US" altLang="zh-CN" b="1" i="0" dirty="0" err="1">
                <a:solidFill>
                  <a:srgbClr val="1F2328"/>
                </a:solidFill>
                <a:effectLst/>
                <a:latin typeface="-apple-system"/>
              </a:rPr>
              <a:t>Alien_OS</a:t>
            </a:r>
            <a:endParaRPr lang="en-US" altLang="zh-CN" b="1" i="0" dirty="0">
              <a:solidFill>
                <a:srgbClr val="1F2328"/>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1" i="0" u="none" strike="noStrike" cap="none" normalizeH="0" baseline="0" dirty="0">
                <a:ln>
                  <a:noFill/>
                </a:ln>
                <a:solidFill>
                  <a:schemeClr val="tx1"/>
                </a:solidFill>
                <a:effectLst/>
                <a:latin typeface="Arial" panose="020B0604020202020204" pitchFamily="34" charset="0"/>
              </a:rPr>
              <a:t>1. 评估现有同步 JammDB 实现：</a:t>
            </a:r>
          </a:p>
          <a:p>
            <a:pPr marL="0" marR="0" lvl="0" indent="0" algn="l" defTabSz="914400" rtl="0" eaLnBrk="0" fontAlgn="base" latinLnBrk="0" hangingPunct="0">
              <a:lnSpc>
                <a:spcPct val="100000"/>
              </a:lnSpc>
              <a:spcBef>
                <a:spcPct val="0"/>
              </a:spcBef>
              <a:spcAft>
                <a:spcPct val="0"/>
              </a:spcAft>
              <a:buClrTx/>
              <a:buSzTx/>
              <a:tabLst/>
            </a:pPr>
            <a:r>
              <a:rPr kumimoji="0" lang="zh-CN" altLang="zh-CN" b="1" i="0" u="none" strike="noStrike" cap="none" normalizeH="0" baseline="0" dirty="0">
                <a:ln>
                  <a:noFill/>
                </a:ln>
                <a:solidFill>
                  <a:schemeClr val="tx1"/>
                </a:solidFill>
                <a:effectLst/>
                <a:latin typeface="Arial" panose="020B0604020202020204" pitchFamily="34" charset="0"/>
              </a:rPr>
              <a:t>目的</a:t>
            </a:r>
            <a:r>
              <a:rPr kumimoji="0" lang="zh-CN" altLang="zh-CN" b="0" i="0" u="none" strike="noStrike" cap="none" normalizeH="0" baseline="0" dirty="0">
                <a:ln>
                  <a:noFill/>
                </a:ln>
                <a:solidFill>
                  <a:schemeClr val="tx1"/>
                </a:solidFill>
                <a:effectLst/>
                <a:latin typeface="Arial" panose="020B0604020202020204" pitchFamily="34" charset="0"/>
              </a:rPr>
              <a:t>：识别同步操作中的性能瓶颈（如 I/O、锁管理等），并找到这些部分如何引入异步机制的可能性。</a:t>
            </a:r>
          </a:p>
          <a:p>
            <a:pPr marL="0" marR="0" lvl="0" indent="0" algn="l" defTabSz="914400" rtl="0" eaLnBrk="0" fontAlgn="base" latinLnBrk="0" hangingPunct="0">
              <a:lnSpc>
                <a:spcPct val="100000"/>
              </a:lnSpc>
              <a:spcBef>
                <a:spcPct val="0"/>
              </a:spcBef>
              <a:spcAft>
                <a:spcPct val="0"/>
              </a:spcAft>
              <a:buClrTx/>
              <a:buSzTx/>
              <a:tabLst/>
            </a:pPr>
            <a:r>
              <a:rPr kumimoji="0" lang="zh-CN" altLang="zh-CN" b="1" i="0" u="none" strike="noStrike" cap="none" normalizeH="0" baseline="0" dirty="0">
                <a:ln>
                  <a:noFill/>
                </a:ln>
                <a:solidFill>
                  <a:schemeClr val="tx1"/>
                </a:solidFill>
                <a:effectLst/>
                <a:latin typeface="Arial" panose="020B0604020202020204" pitchFamily="34" charset="0"/>
              </a:rPr>
              <a:t>工具</a:t>
            </a:r>
            <a:r>
              <a:rPr kumimoji="0" lang="zh-CN" altLang="zh-CN" b="0" i="0" u="none" strike="noStrike" cap="none" normalizeH="0" baseline="0" dirty="0">
                <a:ln>
                  <a:noFill/>
                </a:ln>
                <a:solidFill>
                  <a:schemeClr val="tx1"/>
                </a:solidFill>
                <a:effectLst/>
                <a:latin typeface="Arial" panose="020B0604020202020204" pitchFamily="34" charset="0"/>
              </a:rPr>
              <a:t>：性能分析工具如 </a:t>
            </a:r>
            <a:r>
              <a:rPr kumimoji="0" lang="zh-CN" altLang="zh-CN" b="0" i="0" u="none" strike="noStrike" cap="none" normalizeH="0" baseline="0" dirty="0">
                <a:ln>
                  <a:noFill/>
                </a:ln>
                <a:solidFill>
                  <a:schemeClr val="tx1"/>
                </a:solidFill>
                <a:effectLst/>
                <a:latin typeface="Arial Unicode MS" panose="020B0604020202020204" pitchFamily="34" charset="-122"/>
              </a:rPr>
              <a:t>perf</a:t>
            </a:r>
            <a:r>
              <a:rPr kumimoji="0" lang="zh-CN" altLang="zh-CN" b="0" i="0" u="none" strike="noStrike" cap="none" normalizeH="0" baseline="0" dirty="0">
                <a:ln>
                  <a:noFill/>
                </a:ln>
                <a:solidFill>
                  <a:schemeClr val="tx1"/>
                </a:solidFill>
                <a:effectLst/>
              </a:rPr>
              <a:t> 或 </a:t>
            </a:r>
            <a:r>
              <a:rPr kumimoji="0" lang="zh-CN" altLang="zh-CN" b="0" i="0" u="none" strike="noStrike" cap="none" normalizeH="0" baseline="0" dirty="0">
                <a:ln>
                  <a:noFill/>
                </a:ln>
                <a:solidFill>
                  <a:schemeClr val="tx1"/>
                </a:solidFill>
                <a:effectLst/>
                <a:latin typeface="Arial Unicode MS" panose="020B0604020202020204" pitchFamily="34" charset="-122"/>
              </a:rPr>
              <a:t>gprof</a:t>
            </a:r>
            <a:r>
              <a:rPr kumimoji="0" lang="zh-CN" altLang="zh-CN" b="0" i="0" u="none" strike="noStrike" cap="none" normalizeH="0" baseline="0" dirty="0">
                <a:ln>
                  <a:noFill/>
                </a:ln>
                <a:solidFill>
                  <a:schemeClr val="tx1"/>
                </a:solidFill>
                <a:effectLst/>
              </a:rPr>
              <a:t>，帮助深入分析关键路径。</a:t>
            </a:r>
            <a:endParaRPr kumimoji="0" lang="zh-CN" altLang="zh-CN"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1" i="0" u="none" strike="noStrike" cap="none" normalizeH="0" baseline="0" dirty="0">
                <a:ln>
                  <a:noFill/>
                </a:ln>
                <a:solidFill>
                  <a:schemeClr val="tx1"/>
                </a:solidFill>
                <a:effectLst/>
                <a:latin typeface="Arial" panose="020B0604020202020204" pitchFamily="34" charset="0"/>
              </a:rPr>
              <a:t>2. 设计并实现异步接口：</a:t>
            </a:r>
          </a:p>
          <a:p>
            <a:pPr marL="0" marR="0" lvl="0" indent="0" algn="l" defTabSz="914400" rtl="0" eaLnBrk="0" fontAlgn="base" latinLnBrk="0" hangingPunct="0">
              <a:lnSpc>
                <a:spcPct val="100000"/>
              </a:lnSpc>
              <a:spcBef>
                <a:spcPct val="0"/>
              </a:spcBef>
              <a:spcAft>
                <a:spcPct val="0"/>
              </a:spcAft>
              <a:buClrTx/>
              <a:buSzTx/>
              <a:tabLst/>
            </a:pPr>
            <a:r>
              <a:rPr kumimoji="0" lang="zh-CN" altLang="zh-CN" b="1" i="0" u="none" strike="noStrike" cap="none" normalizeH="0" baseline="0" dirty="0">
                <a:ln>
                  <a:noFill/>
                </a:ln>
                <a:solidFill>
                  <a:schemeClr val="tx1"/>
                </a:solidFill>
                <a:effectLst/>
                <a:latin typeface="Arial" panose="020B0604020202020204" pitchFamily="34" charset="0"/>
              </a:rPr>
              <a:t>实现</a:t>
            </a:r>
            <a:r>
              <a:rPr kumimoji="0" lang="zh-CN" altLang="zh-CN" b="0" i="0" u="none" strike="noStrike" cap="none" normalizeH="0" baseline="0" dirty="0">
                <a:ln>
                  <a:noFill/>
                </a:ln>
                <a:solidFill>
                  <a:schemeClr val="tx1"/>
                </a:solidFill>
                <a:effectLst/>
                <a:latin typeface="Arial" panose="020B0604020202020204" pitchFamily="34" charset="0"/>
              </a:rPr>
              <a:t>：使用 Rust 的 </a:t>
            </a:r>
            <a:r>
              <a:rPr kumimoji="0" lang="zh-CN" altLang="zh-CN" b="0" i="0" u="none" strike="noStrike" cap="none" normalizeH="0" baseline="0" dirty="0">
                <a:ln>
                  <a:noFill/>
                </a:ln>
                <a:solidFill>
                  <a:schemeClr val="tx1"/>
                </a:solidFill>
                <a:effectLst/>
                <a:latin typeface="Arial Unicode MS" panose="020B0604020202020204" pitchFamily="34" charset="-122"/>
              </a:rPr>
              <a:t>async/await</a:t>
            </a:r>
            <a:r>
              <a:rPr kumimoji="0" lang="zh-CN" altLang="zh-CN" b="0" i="0" u="none" strike="noStrike" cap="none" normalizeH="0" baseline="0" dirty="0">
                <a:ln>
                  <a:noFill/>
                </a:ln>
                <a:solidFill>
                  <a:schemeClr val="tx1"/>
                </a:solidFill>
                <a:effectLst/>
              </a:rPr>
              <a:t> 和 </a:t>
            </a:r>
            <a:r>
              <a:rPr kumimoji="0" lang="zh-CN" altLang="zh-CN" b="0" i="0" u="none" strike="noStrike" cap="none" normalizeH="0" baseline="0" dirty="0">
                <a:ln>
                  <a:noFill/>
                </a:ln>
                <a:solidFill>
                  <a:schemeClr val="tx1"/>
                </a:solidFill>
                <a:effectLst/>
                <a:latin typeface="Arial Unicode MS" panose="020B0604020202020204" pitchFamily="34" charset="-122"/>
              </a:rPr>
              <a:t>Future</a:t>
            </a:r>
            <a:r>
              <a:rPr kumimoji="0" lang="zh-CN" altLang="zh-CN" b="0" i="0" u="none" strike="noStrike" cap="none" normalizeH="0" baseline="0" dirty="0">
                <a:ln>
                  <a:noFill/>
                </a:ln>
                <a:solidFill>
                  <a:schemeClr val="tx1"/>
                </a:solidFill>
                <a:effectLst/>
              </a:rPr>
              <a:t>，通过框架如 </a:t>
            </a:r>
            <a:r>
              <a:rPr kumimoji="0" lang="zh-CN" altLang="zh-CN" b="0" i="0" u="none" strike="noStrike" cap="none" normalizeH="0" baseline="0" dirty="0">
                <a:ln>
                  <a:noFill/>
                </a:ln>
                <a:solidFill>
                  <a:schemeClr val="tx1"/>
                </a:solidFill>
                <a:effectLst/>
                <a:latin typeface="Arial Unicode MS" panose="020B0604020202020204" pitchFamily="34" charset="-122"/>
              </a:rPr>
              <a:t>tokio</a:t>
            </a:r>
            <a:r>
              <a:rPr kumimoji="0" lang="zh-CN" altLang="zh-CN" b="0" i="0" u="none" strike="noStrike" cap="none" normalizeH="0" baseline="0" dirty="0">
                <a:ln>
                  <a:noFill/>
                </a:ln>
                <a:solidFill>
                  <a:schemeClr val="tx1"/>
                </a:solidFill>
                <a:effectLst/>
              </a:rPr>
              <a:t> 或 </a:t>
            </a:r>
            <a:r>
              <a:rPr kumimoji="0" lang="zh-CN" altLang="zh-CN" b="0" i="0" u="none" strike="noStrike" cap="none" normalizeH="0" baseline="0" dirty="0">
                <a:ln>
                  <a:noFill/>
                </a:ln>
                <a:solidFill>
                  <a:schemeClr val="tx1"/>
                </a:solidFill>
                <a:effectLst/>
                <a:latin typeface="Arial Unicode MS" panose="020B0604020202020204" pitchFamily="34" charset="-122"/>
              </a:rPr>
              <a:t>async-std</a:t>
            </a:r>
            <a:r>
              <a:rPr kumimoji="0" lang="zh-CN" altLang="zh-CN" b="0" i="0" u="none" strike="noStrike" cap="none" normalizeH="0" baseline="0" dirty="0">
                <a:ln>
                  <a:noFill/>
                </a:ln>
                <a:solidFill>
                  <a:schemeClr val="tx1"/>
                </a:solidFill>
                <a:effectLst/>
              </a:rPr>
              <a:t> 创建异步接口。可利用 </a:t>
            </a:r>
            <a:r>
              <a:rPr kumimoji="0" lang="zh-CN" altLang="zh-CN" b="0" i="0" u="none" strike="noStrike" cap="none" normalizeH="0" baseline="0" dirty="0">
                <a:ln>
                  <a:noFill/>
                </a:ln>
                <a:solidFill>
                  <a:schemeClr val="tx1"/>
                </a:solidFill>
                <a:effectLst/>
                <a:latin typeface="Arial Unicode MS" panose="020B0604020202020204" pitchFamily="34" charset="-122"/>
              </a:rPr>
              <a:t>async-trait</a:t>
            </a:r>
            <a:r>
              <a:rPr kumimoji="0" lang="zh-CN" altLang="zh-CN" b="0" i="0" u="none" strike="noStrike" cap="none" normalizeH="0" baseline="0" dirty="0">
                <a:ln>
                  <a:noFill/>
                </a:ln>
                <a:solidFill>
                  <a:schemeClr val="tx1"/>
                </a:solidFill>
                <a:effectLst/>
              </a:rPr>
              <a:t> 宏</a:t>
            </a:r>
            <a:endParaRPr kumimoji="0" lang="en-US" altLang="zh-CN"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zh-CN" altLang="zh-CN" b="0" i="0" u="none" strike="noStrike" cap="none" normalizeH="0" baseline="0" dirty="0">
                <a:ln>
                  <a:noFill/>
                </a:ln>
                <a:solidFill>
                  <a:schemeClr val="tx1"/>
                </a:solidFill>
                <a:effectLst/>
              </a:rPr>
              <a:t>来简化异步接口的定义。</a:t>
            </a:r>
            <a:endParaRPr kumimoji="0" lang="zh-CN" altLang="zh-CN"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1" i="0" u="none" strike="noStrike" cap="none" normalizeH="0" baseline="0" dirty="0">
                <a:ln>
                  <a:noFill/>
                </a:ln>
                <a:solidFill>
                  <a:schemeClr val="tx1"/>
                </a:solidFill>
                <a:effectLst/>
                <a:latin typeface="Arial" panose="020B0604020202020204" pitchFamily="34" charset="0"/>
              </a:rPr>
              <a:t>3. 使用 Rust 异步机制实现异步操作：</a:t>
            </a:r>
          </a:p>
          <a:p>
            <a:pPr marL="0" marR="0" lvl="0" indent="0" algn="l" defTabSz="914400" rtl="0" eaLnBrk="0" fontAlgn="base" latinLnBrk="0" hangingPunct="0">
              <a:lnSpc>
                <a:spcPct val="100000"/>
              </a:lnSpc>
              <a:spcBef>
                <a:spcPct val="0"/>
              </a:spcBef>
              <a:spcAft>
                <a:spcPct val="0"/>
              </a:spcAft>
              <a:buClrTx/>
              <a:buSzTx/>
              <a:tabLst/>
            </a:pPr>
            <a:r>
              <a:rPr kumimoji="0" lang="zh-CN" altLang="zh-CN" b="1" i="0" u="none" strike="noStrike" cap="none" normalizeH="0" baseline="0" dirty="0">
                <a:ln>
                  <a:noFill/>
                </a:ln>
                <a:solidFill>
                  <a:schemeClr val="tx1"/>
                </a:solidFill>
                <a:effectLst/>
                <a:latin typeface="Arial" panose="020B0604020202020204" pitchFamily="34" charset="0"/>
              </a:rPr>
              <a:t>关键任务</a:t>
            </a:r>
            <a:r>
              <a:rPr kumimoji="0" lang="zh-CN" altLang="zh-CN" b="0" i="0" u="none" strike="noStrike" cap="none" normalizeH="0" baseline="0" dirty="0">
                <a:ln>
                  <a:noFill/>
                </a:ln>
                <a:solidFill>
                  <a:schemeClr val="tx1"/>
                </a:solidFill>
                <a:effectLst/>
                <a:latin typeface="Arial" panose="020B0604020202020204" pitchFamily="34" charset="0"/>
              </a:rPr>
              <a:t>：异步文件 I/O 操作和锁管理。文件 I/O 需要在异步环境下进行优化，避免阻塞。使用类似 </a:t>
            </a:r>
            <a:r>
              <a:rPr kumimoji="0" lang="zh-CN" altLang="zh-CN" b="0" i="0" u="none" strike="noStrike" cap="none" normalizeH="0" baseline="0" dirty="0">
                <a:ln>
                  <a:noFill/>
                </a:ln>
                <a:solidFill>
                  <a:schemeClr val="tx1"/>
                </a:solidFill>
                <a:effectLst/>
                <a:latin typeface="Arial Unicode MS" panose="020B0604020202020204" pitchFamily="34" charset="-122"/>
              </a:rPr>
              <a:t>tokio::fs</a:t>
            </a:r>
            <a:r>
              <a:rPr kumimoji="0" lang="zh-CN" altLang="zh-CN" b="0" i="0" u="none" strike="noStrike" cap="none" normalizeH="0" baseline="0" dirty="0">
                <a:ln>
                  <a:noFill/>
                </a:ln>
                <a:solidFill>
                  <a:schemeClr val="tx1"/>
                </a:solidFill>
                <a:effectLst/>
              </a:rPr>
              <a:t> </a:t>
            </a:r>
            <a:endParaRPr kumimoji="0" lang="en-US" altLang="zh-CN"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zh-CN" altLang="zh-CN" b="0" i="0" u="none" strike="noStrike" cap="none" normalizeH="0" baseline="0" dirty="0">
                <a:ln>
                  <a:noFill/>
                </a:ln>
                <a:solidFill>
                  <a:schemeClr val="tx1"/>
                </a:solidFill>
                <a:effectLst/>
              </a:rPr>
              <a:t>或 </a:t>
            </a:r>
            <a:r>
              <a:rPr kumimoji="0" lang="zh-CN" altLang="zh-CN" b="0" i="0" u="none" strike="noStrike" cap="none" normalizeH="0" baseline="0" dirty="0">
                <a:ln>
                  <a:noFill/>
                </a:ln>
                <a:solidFill>
                  <a:schemeClr val="tx1"/>
                </a:solidFill>
                <a:effectLst/>
                <a:latin typeface="Arial Unicode MS" panose="020B0604020202020204" pitchFamily="34" charset="-122"/>
              </a:rPr>
              <a:t>async_std::fs</a:t>
            </a:r>
            <a:r>
              <a:rPr kumimoji="0" lang="zh-CN" altLang="zh-CN" b="0" i="0" u="none" strike="noStrike" cap="none" normalizeH="0" baseline="0" dirty="0">
                <a:ln>
                  <a:noFill/>
                </a:ln>
                <a:solidFill>
                  <a:schemeClr val="tx1"/>
                </a:solidFill>
                <a:effectLst/>
              </a:rPr>
              <a:t> 进行异步读写操作。</a:t>
            </a:r>
            <a:endParaRPr kumimoji="0" lang="zh-CN" altLang="zh-CN"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zh-CN" altLang="zh-CN" b="1" i="0" u="none" strike="noStrike" cap="none" normalizeH="0" baseline="0" dirty="0">
                <a:ln>
                  <a:noFill/>
                </a:ln>
                <a:solidFill>
                  <a:schemeClr val="tx1"/>
                </a:solidFill>
                <a:effectLst/>
                <a:latin typeface="Arial" panose="020B0604020202020204" pitchFamily="34" charset="0"/>
              </a:rPr>
              <a:t>锁管理</a:t>
            </a:r>
            <a:r>
              <a:rPr kumimoji="0" lang="zh-CN" altLang="zh-CN" b="0" i="0" u="none" strike="noStrike" cap="none" normalizeH="0" baseline="0" dirty="0">
                <a:ln>
                  <a:noFill/>
                </a:ln>
                <a:solidFill>
                  <a:schemeClr val="tx1"/>
                </a:solidFill>
                <a:effectLst/>
                <a:latin typeface="Arial" panose="020B0604020202020204" pitchFamily="34" charset="0"/>
              </a:rPr>
              <a:t>：可能使用无锁数据结构或轻量级锁，如 </a:t>
            </a:r>
            <a:r>
              <a:rPr kumimoji="0" lang="zh-CN" altLang="zh-CN" b="0" i="0" u="none" strike="noStrike" cap="none" normalizeH="0" baseline="0" dirty="0">
                <a:ln>
                  <a:noFill/>
                </a:ln>
                <a:solidFill>
                  <a:schemeClr val="tx1"/>
                </a:solidFill>
                <a:effectLst/>
                <a:latin typeface="Arial Unicode MS" panose="020B0604020202020204" pitchFamily="34" charset="-122"/>
              </a:rPr>
              <a:t>tokio::sync::Mutex</a:t>
            </a:r>
            <a:r>
              <a:rPr kumimoji="0" lang="zh-CN" altLang="zh-CN" b="0" i="0" u="none" strike="noStrike" cap="none" normalizeH="0" baseline="0" dirty="0">
                <a:ln>
                  <a:noFill/>
                </a:ln>
                <a:solidFill>
                  <a:schemeClr val="tx1"/>
                </a:solidFill>
                <a:effectLst/>
              </a:rPr>
              <a:t>，来处理并发访问。</a:t>
            </a:r>
            <a:endParaRPr kumimoji="0" lang="zh-CN" altLang="zh-CN"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1" i="0" u="none" strike="noStrike" cap="none" normalizeH="0" baseline="0" dirty="0">
                <a:ln>
                  <a:noFill/>
                </a:ln>
                <a:solidFill>
                  <a:schemeClr val="tx1"/>
                </a:solidFill>
                <a:effectLst/>
                <a:latin typeface="Arial" panose="020B0604020202020204" pitchFamily="34" charset="0"/>
              </a:rPr>
              <a:t>4. 集成异步执行器：</a:t>
            </a:r>
          </a:p>
          <a:p>
            <a:pPr marL="0" marR="0" lvl="0" indent="0" algn="l" defTabSz="914400" rtl="0" eaLnBrk="0" fontAlgn="base" latinLnBrk="0" hangingPunct="0">
              <a:lnSpc>
                <a:spcPct val="100000"/>
              </a:lnSpc>
              <a:spcBef>
                <a:spcPct val="0"/>
              </a:spcBef>
              <a:spcAft>
                <a:spcPct val="0"/>
              </a:spcAft>
              <a:buClrTx/>
              <a:buSzTx/>
              <a:tabLst/>
            </a:pPr>
            <a:r>
              <a:rPr kumimoji="0" lang="zh-CN" altLang="zh-CN" b="1" i="0" u="none" strike="noStrike" cap="none" normalizeH="0" baseline="0" dirty="0">
                <a:ln>
                  <a:noFill/>
                </a:ln>
                <a:solidFill>
                  <a:schemeClr val="tx1"/>
                </a:solidFill>
                <a:effectLst/>
                <a:latin typeface="Arial" panose="020B0604020202020204" pitchFamily="34" charset="0"/>
              </a:rPr>
              <a:t>目标</a:t>
            </a:r>
            <a:r>
              <a:rPr kumimoji="0" lang="zh-CN" altLang="zh-CN" b="0" i="0" u="none" strike="noStrike" cap="none" normalizeH="0" baseline="0" dirty="0">
                <a:ln>
                  <a:noFill/>
                </a:ln>
                <a:solidFill>
                  <a:schemeClr val="tx1"/>
                </a:solidFill>
                <a:effectLst/>
                <a:latin typeface="Arial" panose="020B0604020202020204" pitchFamily="34" charset="0"/>
              </a:rPr>
              <a:t>：将 JammDB 的异步任务与 Alien_OS 的执行器（调度器）结合，确保异步任务的正确调度。</a:t>
            </a:r>
          </a:p>
          <a:p>
            <a:pPr marL="0" marR="0" lvl="0" indent="0" algn="l" defTabSz="914400" rtl="0" eaLnBrk="0" fontAlgn="base" latinLnBrk="0" hangingPunct="0">
              <a:lnSpc>
                <a:spcPct val="100000"/>
              </a:lnSpc>
              <a:spcBef>
                <a:spcPct val="0"/>
              </a:spcBef>
              <a:spcAft>
                <a:spcPct val="0"/>
              </a:spcAft>
              <a:buClrTx/>
              <a:buSzTx/>
              <a:tabLst/>
            </a:pPr>
            <a:r>
              <a:rPr kumimoji="0" lang="zh-CN" altLang="zh-CN" b="1" i="0" u="none" strike="noStrike" cap="none" normalizeH="0" baseline="0" dirty="0">
                <a:ln>
                  <a:noFill/>
                </a:ln>
                <a:solidFill>
                  <a:schemeClr val="tx1"/>
                </a:solidFill>
                <a:effectLst/>
                <a:latin typeface="Arial" panose="020B0604020202020204" pitchFamily="34" charset="0"/>
              </a:rPr>
              <a:t>挑战</a:t>
            </a:r>
            <a:r>
              <a:rPr kumimoji="0" lang="zh-CN" altLang="zh-CN" b="0" i="0" u="none" strike="noStrike" cap="none" normalizeH="0" baseline="0" dirty="0">
                <a:ln>
                  <a:noFill/>
                </a:ln>
                <a:solidFill>
                  <a:schemeClr val="tx1"/>
                </a:solidFill>
                <a:effectLst/>
                <a:latin typeface="Arial" panose="020B0604020202020204" pitchFamily="34" charset="0"/>
              </a:rPr>
              <a:t>：确保异步任务在 Alien_OS 中高效运行，可能需要自定义调度器。</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1" i="0" u="none" strike="noStrike" cap="none" normalizeH="0" baseline="0" dirty="0">
                <a:ln>
                  <a:noFill/>
                </a:ln>
                <a:solidFill>
                  <a:schemeClr val="tx1"/>
                </a:solidFill>
                <a:effectLst/>
                <a:latin typeface="Arial" panose="020B0604020202020204" pitchFamily="34" charset="0"/>
              </a:rPr>
              <a:t>5. 改造文件系统模块与 JammDB 兼容：</a:t>
            </a:r>
          </a:p>
          <a:p>
            <a:pPr marL="0" marR="0" lvl="0" indent="0" algn="l" defTabSz="914400" rtl="0" eaLnBrk="0" fontAlgn="base" latinLnBrk="0" hangingPunct="0">
              <a:lnSpc>
                <a:spcPct val="100000"/>
              </a:lnSpc>
              <a:spcBef>
                <a:spcPct val="0"/>
              </a:spcBef>
              <a:spcAft>
                <a:spcPct val="0"/>
              </a:spcAft>
              <a:buClrTx/>
              <a:buSzTx/>
              <a:tabLst/>
            </a:pPr>
            <a:r>
              <a:rPr kumimoji="0" lang="zh-CN" altLang="zh-CN" b="1" i="0" u="none" strike="noStrike" cap="none" normalizeH="0" baseline="0" dirty="0">
                <a:ln>
                  <a:noFill/>
                </a:ln>
                <a:solidFill>
                  <a:schemeClr val="tx1"/>
                </a:solidFill>
                <a:effectLst/>
                <a:latin typeface="Arial" panose="020B0604020202020204" pitchFamily="34" charset="0"/>
              </a:rPr>
              <a:t>方法</a:t>
            </a:r>
            <a:r>
              <a:rPr kumimoji="0" lang="zh-CN" altLang="zh-CN" b="0" i="0" u="none" strike="noStrike" cap="none" normalizeH="0" baseline="0" dirty="0">
                <a:ln>
                  <a:noFill/>
                </a:ln>
                <a:solidFill>
                  <a:schemeClr val="tx1"/>
                </a:solidFill>
                <a:effectLst/>
                <a:latin typeface="Arial" panose="020B0604020202020204" pitchFamily="34" charset="0"/>
              </a:rPr>
              <a:t>：重新设计文件系统模块以适配异步数据库接口。确保文件读写和事务操作的异步化。</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05490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6F35EF10-616B-F1CF-1DA6-4072EC59724C}"/>
              </a:ext>
            </a:extLst>
          </p:cNvPr>
          <p:cNvSpPr txBox="1"/>
          <p:nvPr/>
        </p:nvSpPr>
        <p:spPr>
          <a:xfrm>
            <a:off x="365381" y="2037161"/>
            <a:ext cx="914400" cy="914400"/>
          </a:xfrm>
          <a:prstGeom prst="rect">
            <a:avLst/>
          </a:prstGeom>
          <a:noFill/>
        </p:spPr>
        <p:txBody>
          <a:bodyPr wrap="none" rtlCol="0" anchor="ctr" anchorCtr="0">
            <a:noAutofit/>
          </a:bodyPr>
          <a:lstStyle/>
          <a:p>
            <a:pPr algn="l"/>
            <a:r>
              <a:rPr lang="zh-CN" altLang="en-US" b="1" i="0" dirty="0">
                <a:solidFill>
                  <a:srgbClr val="1F2328"/>
                </a:solidFill>
                <a:effectLst/>
                <a:latin typeface="-apple-system"/>
              </a:rPr>
              <a:t>                   压缩算法学习与应用</a:t>
            </a:r>
            <a:endParaRPr lang="en-US" altLang="zh-CN" b="1" i="0" dirty="0">
              <a:solidFill>
                <a:srgbClr val="1F2328"/>
              </a:solidFill>
              <a:effectLst/>
              <a:latin typeface="-apple-system"/>
            </a:endParaRPr>
          </a:p>
          <a:p>
            <a:pPr algn="l"/>
            <a:endParaRPr lang="zh-CN" altLang="en-US" b="1" i="0" dirty="0">
              <a:solidFill>
                <a:srgbClr val="1F2328"/>
              </a:solidFill>
              <a:effectLst/>
              <a:latin typeface="-apple-system"/>
            </a:endParaRPr>
          </a:p>
          <a:p>
            <a:pPr algn="l"/>
            <a:r>
              <a:rPr lang="zh-CN" altLang="en-US" b="1" i="0" dirty="0">
                <a:solidFill>
                  <a:srgbClr val="1F2328"/>
                </a:solidFill>
                <a:effectLst/>
                <a:latin typeface="-apple-system"/>
              </a:rPr>
              <a:t>目标</a:t>
            </a:r>
            <a:r>
              <a:rPr lang="zh-CN" altLang="en-US" b="0" i="0" dirty="0">
                <a:solidFill>
                  <a:srgbClr val="1F2328"/>
                </a:solidFill>
                <a:effectLst/>
                <a:latin typeface="-apple-system"/>
              </a:rPr>
              <a:t>：引入适合嵌入式环境的轻量级压缩算法（如 </a:t>
            </a:r>
            <a:r>
              <a:rPr lang="en-US" altLang="zh-CN" b="1" i="0" dirty="0">
                <a:solidFill>
                  <a:srgbClr val="1F2328"/>
                </a:solidFill>
                <a:effectLst/>
                <a:latin typeface="-apple-system"/>
              </a:rPr>
              <a:t>Snappy</a:t>
            </a:r>
            <a:r>
              <a:rPr lang="zh-CN" altLang="en-US" b="0" i="0" dirty="0">
                <a:solidFill>
                  <a:srgbClr val="1F2328"/>
                </a:solidFill>
                <a:effectLst/>
                <a:latin typeface="-apple-system"/>
              </a:rPr>
              <a:t> 或 </a:t>
            </a:r>
            <a:r>
              <a:rPr lang="en-US" altLang="zh-CN" b="1" i="0" dirty="0">
                <a:solidFill>
                  <a:srgbClr val="1F2328"/>
                </a:solidFill>
                <a:effectLst/>
                <a:latin typeface="-apple-system"/>
              </a:rPr>
              <a:t>LZ4</a:t>
            </a:r>
            <a:r>
              <a:rPr lang="zh-CN" altLang="en-US" b="0" i="0" dirty="0">
                <a:solidFill>
                  <a:srgbClr val="1F2328"/>
                </a:solidFill>
                <a:effectLst/>
                <a:latin typeface="-apple-system"/>
              </a:rPr>
              <a:t>），以优化 </a:t>
            </a:r>
            <a:r>
              <a:rPr lang="en-US" altLang="zh-CN" b="0" i="0" dirty="0" err="1">
                <a:solidFill>
                  <a:srgbClr val="1F2328"/>
                </a:solidFill>
                <a:effectLst/>
                <a:latin typeface="-apple-system"/>
              </a:rPr>
              <a:t>JammDB</a:t>
            </a:r>
            <a:r>
              <a:rPr lang="en-US" altLang="zh-CN" b="0" i="0" dirty="0">
                <a:solidFill>
                  <a:srgbClr val="1F2328"/>
                </a:solidFill>
                <a:effectLst/>
                <a:latin typeface="-apple-system"/>
              </a:rPr>
              <a:t> </a:t>
            </a:r>
            <a:r>
              <a:rPr lang="zh-CN" altLang="en-US" b="0" i="0" dirty="0">
                <a:solidFill>
                  <a:srgbClr val="1F2328"/>
                </a:solidFill>
                <a:effectLst/>
                <a:latin typeface="-apple-system"/>
              </a:rPr>
              <a:t>异步数据库在文件系统中的</a:t>
            </a:r>
            <a:endParaRPr lang="en-US" altLang="zh-CN" b="0" i="0" dirty="0">
              <a:solidFill>
                <a:srgbClr val="1F2328"/>
              </a:solidFill>
              <a:effectLst/>
              <a:latin typeface="-apple-system"/>
            </a:endParaRPr>
          </a:p>
          <a:p>
            <a:pPr algn="l"/>
            <a:r>
              <a:rPr lang="zh-CN" altLang="en-US" b="0" i="0" dirty="0">
                <a:solidFill>
                  <a:srgbClr val="1F2328"/>
                </a:solidFill>
                <a:effectLst/>
                <a:latin typeface="-apple-system"/>
              </a:rPr>
              <a:t>存储效率，减少 </a:t>
            </a:r>
            <a:r>
              <a:rPr lang="en-US" altLang="zh-CN" b="0" i="0" dirty="0">
                <a:solidFill>
                  <a:srgbClr val="1F2328"/>
                </a:solidFill>
                <a:effectLst/>
                <a:latin typeface="-apple-system"/>
              </a:rPr>
              <a:t>I/O </a:t>
            </a:r>
            <a:r>
              <a:rPr lang="zh-CN" altLang="en-US" b="0" i="0" dirty="0">
                <a:solidFill>
                  <a:srgbClr val="1F2328"/>
                </a:solidFill>
                <a:effectLst/>
                <a:latin typeface="-apple-system"/>
              </a:rPr>
              <a:t>操作中的数据传输量。</a:t>
            </a:r>
          </a:p>
          <a:p>
            <a:pPr algn="l"/>
            <a:r>
              <a:rPr lang="zh-CN" altLang="en-US" b="1" i="0" dirty="0">
                <a:solidFill>
                  <a:srgbClr val="1F2328"/>
                </a:solidFill>
                <a:effectLst/>
                <a:latin typeface="-apple-system"/>
              </a:rPr>
              <a:t>方法</a:t>
            </a:r>
            <a:r>
              <a:rPr lang="zh-CN" altLang="en-US" b="0" i="0" dirty="0">
                <a:solidFill>
                  <a:srgbClr val="1F2328"/>
                </a:solidFill>
                <a:effectLst/>
                <a:latin typeface="-apple-system"/>
              </a:rPr>
              <a:t>：将压缩算法集成到数据库的数据读写操作中，尤其是在异步读写过程中进行压缩和解压。此举旨在降低数</a:t>
            </a:r>
            <a:endParaRPr lang="en-US" altLang="zh-CN" b="0" i="0" dirty="0">
              <a:solidFill>
                <a:srgbClr val="1F2328"/>
              </a:solidFill>
              <a:effectLst/>
              <a:latin typeface="-apple-system"/>
            </a:endParaRPr>
          </a:p>
          <a:p>
            <a:pPr algn="l"/>
            <a:r>
              <a:rPr lang="zh-CN" altLang="en-US" b="0" i="0" dirty="0">
                <a:solidFill>
                  <a:srgbClr val="1F2328"/>
                </a:solidFill>
                <a:effectLst/>
                <a:latin typeface="-apple-system"/>
              </a:rPr>
              <a:t>据库文件的存储占用和内存使用。在集成过程中，需分析现有的数据库存储结构，以确保压缩与解压缩过程与事</a:t>
            </a:r>
            <a:endParaRPr lang="en-US" altLang="zh-CN" b="0" i="0" dirty="0">
              <a:solidFill>
                <a:srgbClr val="1F2328"/>
              </a:solidFill>
              <a:effectLst/>
              <a:latin typeface="-apple-system"/>
            </a:endParaRPr>
          </a:p>
          <a:p>
            <a:pPr algn="l"/>
            <a:r>
              <a:rPr lang="zh-CN" altLang="en-US" b="0" i="0" dirty="0">
                <a:solidFill>
                  <a:srgbClr val="1F2328"/>
                </a:solidFill>
                <a:effectLst/>
                <a:latin typeface="-apple-system"/>
              </a:rPr>
              <a:t>务处理及文件系统接口的兼容性。</a:t>
            </a:r>
            <a:endParaRPr lang="en-US" altLang="zh-CN" b="0" i="0" dirty="0">
              <a:solidFill>
                <a:srgbClr val="1F2328"/>
              </a:solidFill>
              <a:effectLst/>
              <a:latin typeface="-apple-system"/>
            </a:endParaRPr>
          </a:p>
          <a:p>
            <a:pPr algn="l"/>
            <a:endParaRPr lang="zh-CN" altLang="en-US" b="0" i="0" dirty="0">
              <a:solidFill>
                <a:srgbClr val="1F2328"/>
              </a:solidFill>
              <a:effectLst/>
              <a:latin typeface="-apple-system"/>
            </a:endParaRPr>
          </a:p>
          <a:p>
            <a:pPr algn="l"/>
            <a:r>
              <a:rPr lang="zh-CN" altLang="en-US" b="1" i="0" dirty="0">
                <a:solidFill>
                  <a:srgbClr val="1F2328"/>
                </a:solidFill>
                <a:effectLst/>
                <a:latin typeface="-apple-system"/>
              </a:rPr>
              <a:t>流程</a:t>
            </a:r>
            <a:r>
              <a:rPr lang="zh-CN" altLang="en-US" b="0" i="0" dirty="0">
                <a:solidFill>
                  <a:srgbClr val="1F2328"/>
                </a:solidFill>
                <a:effectLst/>
                <a:latin typeface="-apple-system"/>
              </a:rPr>
              <a:t>：</a:t>
            </a:r>
          </a:p>
          <a:p>
            <a:pPr lvl="1" algn="l"/>
            <a:r>
              <a:rPr lang="zh-CN" altLang="en-US" b="1" i="0" dirty="0">
                <a:solidFill>
                  <a:srgbClr val="1F2328"/>
                </a:solidFill>
                <a:effectLst/>
                <a:latin typeface="-apple-system"/>
              </a:rPr>
              <a:t>压缩存储</a:t>
            </a:r>
            <a:r>
              <a:rPr lang="zh-CN" altLang="en-US" b="0" i="0" dirty="0">
                <a:solidFill>
                  <a:srgbClr val="1F2328"/>
                </a:solidFill>
                <a:effectLst/>
                <a:latin typeface="-apple-system"/>
              </a:rPr>
              <a:t>：在数据写入操作前，使用压缩算法对数据进行压缩，以减少文件系统中的存储空间占用。压</a:t>
            </a:r>
            <a:endParaRPr lang="en-US" altLang="zh-CN" b="0" i="0" dirty="0">
              <a:solidFill>
                <a:srgbClr val="1F2328"/>
              </a:solidFill>
              <a:effectLst/>
              <a:latin typeface="-apple-system"/>
            </a:endParaRPr>
          </a:p>
          <a:p>
            <a:pPr lvl="1" algn="l"/>
            <a:r>
              <a:rPr lang="zh-CN" altLang="en-US" b="0" i="0" dirty="0">
                <a:solidFill>
                  <a:srgbClr val="1F2328"/>
                </a:solidFill>
                <a:effectLst/>
                <a:latin typeface="-apple-system"/>
              </a:rPr>
              <a:t>缩后的数据将通过异步方式写入存储设备。</a:t>
            </a:r>
          </a:p>
          <a:p>
            <a:pPr lvl="1" algn="l"/>
            <a:r>
              <a:rPr lang="zh-CN" altLang="en-US" b="1" i="0" dirty="0">
                <a:solidFill>
                  <a:srgbClr val="1F2328"/>
                </a:solidFill>
                <a:effectLst/>
                <a:latin typeface="-apple-system"/>
              </a:rPr>
              <a:t>解压读取</a:t>
            </a:r>
            <a:r>
              <a:rPr lang="zh-CN" altLang="en-US" b="0" i="0" dirty="0">
                <a:solidFill>
                  <a:srgbClr val="1F2328"/>
                </a:solidFill>
                <a:effectLst/>
                <a:latin typeface="-apple-system"/>
              </a:rPr>
              <a:t>：在读取数据时，异步从存储设备读取压缩数据，并进行解压，以便文件系统进行进一步处理。</a:t>
            </a:r>
          </a:p>
          <a:p>
            <a:pPr algn="l"/>
            <a:endParaRPr lang="zh-CN" altLang="en-US" sz="3200" dirty="0">
              <a:latin typeface="+mj-ea"/>
              <a:ea typeface="+mj-ea"/>
            </a:endParaRPr>
          </a:p>
        </p:txBody>
      </p:sp>
    </p:spTree>
    <p:extLst>
      <p:ext uri="{BB962C8B-B14F-4D97-AF65-F5344CB8AC3E}">
        <p14:creationId xmlns:p14="http://schemas.microsoft.com/office/powerpoint/2010/main" val="16269731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BED5B04-29BB-2540-13A0-38EF00933B59}"/>
              </a:ext>
            </a:extLst>
          </p:cNvPr>
          <p:cNvSpPr txBox="1"/>
          <p:nvPr/>
        </p:nvSpPr>
        <p:spPr>
          <a:xfrm>
            <a:off x="537883" y="2691041"/>
            <a:ext cx="914400" cy="914400"/>
          </a:xfrm>
          <a:prstGeom prst="rect">
            <a:avLst/>
          </a:prstGeom>
          <a:noFill/>
        </p:spPr>
        <p:txBody>
          <a:bodyPr wrap="none" rtlCol="0" anchor="ctr" anchorCtr="0">
            <a:noAutofit/>
          </a:bodyPr>
          <a:lstStyle/>
          <a:p>
            <a:r>
              <a:rPr lang="zh-CN" altLang="en-US" b="1" dirty="0"/>
              <a:t>           故障还原机制</a:t>
            </a:r>
            <a:endParaRPr lang="en-US" altLang="zh-CN" b="1" dirty="0"/>
          </a:p>
          <a:p>
            <a:endParaRPr lang="en-US" altLang="zh-CN" b="1" dirty="0"/>
          </a:p>
          <a:p>
            <a:endParaRPr lang="zh-CN" altLang="en-US" b="1" dirty="0"/>
          </a:p>
          <a:p>
            <a:r>
              <a:rPr lang="en-US" altLang="zh-CN" b="1" dirty="0"/>
              <a:t>(1) </a:t>
            </a:r>
            <a:r>
              <a:rPr lang="zh-CN" altLang="en-US" b="1" dirty="0"/>
              <a:t>理解 </a:t>
            </a:r>
            <a:r>
              <a:rPr lang="en-US" altLang="zh-CN" b="1" dirty="0"/>
              <a:t>WAL </a:t>
            </a:r>
            <a:r>
              <a:rPr lang="zh-CN" altLang="en-US" b="1" dirty="0"/>
              <a:t>技术</a:t>
            </a:r>
          </a:p>
          <a:p>
            <a:r>
              <a:rPr lang="zh-CN" altLang="en-US" dirty="0"/>
              <a:t>写前日志（</a:t>
            </a:r>
            <a:r>
              <a:rPr lang="en-US" altLang="zh-CN" dirty="0"/>
              <a:t>Write-Ahead Logging, WAL</a:t>
            </a:r>
            <a:r>
              <a:rPr lang="zh-CN" altLang="en-US" dirty="0"/>
              <a:t>）是一种日志记录策略，在对数据库或文件系统进行修改前，</a:t>
            </a:r>
            <a:endParaRPr lang="en-US" altLang="zh-CN" dirty="0"/>
          </a:p>
          <a:p>
            <a:r>
              <a:rPr lang="zh-CN" altLang="en-US" dirty="0"/>
              <a:t>系统先将修改写入日志。这确保了在系统故障或崩溃时，数据可恢复，保持一致性和完整性。</a:t>
            </a:r>
          </a:p>
          <a:p>
            <a:r>
              <a:rPr lang="en-US" altLang="zh-CN" b="1" dirty="0"/>
              <a:t>(2) </a:t>
            </a:r>
            <a:r>
              <a:rPr lang="zh-CN" altLang="en-US" b="1" dirty="0"/>
              <a:t>设计 </a:t>
            </a:r>
            <a:r>
              <a:rPr lang="en-US" altLang="zh-CN" b="1" dirty="0"/>
              <a:t>WAL </a:t>
            </a:r>
            <a:r>
              <a:rPr lang="zh-CN" altLang="en-US" b="1" dirty="0"/>
              <a:t>方案</a:t>
            </a:r>
          </a:p>
          <a:p>
            <a:pPr lvl="1"/>
            <a:r>
              <a:rPr lang="zh-CN" altLang="en-US" b="1" dirty="0"/>
              <a:t>日志存储方式</a:t>
            </a:r>
            <a:r>
              <a:rPr lang="zh-CN" altLang="en-US" dirty="0"/>
              <a:t>：采用顺序写入，减少磁盘写入随机性，提高性能。</a:t>
            </a:r>
          </a:p>
          <a:p>
            <a:pPr lvl="1"/>
            <a:r>
              <a:rPr lang="zh-CN" altLang="en-US" b="1" dirty="0"/>
              <a:t>写入频率</a:t>
            </a:r>
            <a:r>
              <a:rPr lang="zh-CN" altLang="en-US" dirty="0"/>
              <a:t>：确保日志持久化存储，以便在系统重启后恢复数据。</a:t>
            </a:r>
          </a:p>
          <a:p>
            <a:pPr lvl="1"/>
            <a:r>
              <a:rPr lang="zh-CN" altLang="en-US" b="1" dirty="0"/>
              <a:t>日志截断策略</a:t>
            </a:r>
            <a:r>
              <a:rPr lang="zh-CN" altLang="en-US" dirty="0"/>
              <a:t>：设置合适的截断条件，以防止日志文件无限增长。</a:t>
            </a:r>
          </a:p>
          <a:p>
            <a:r>
              <a:rPr lang="en-US" altLang="zh-CN" b="1" dirty="0"/>
              <a:t>(3) </a:t>
            </a:r>
            <a:r>
              <a:rPr lang="zh-CN" altLang="en-US" b="1" dirty="0"/>
              <a:t>故障恢复流程</a:t>
            </a:r>
          </a:p>
          <a:p>
            <a:r>
              <a:rPr lang="zh-CN" altLang="en-US" dirty="0"/>
              <a:t>在系统重启或崩溃后，通过 </a:t>
            </a:r>
            <a:r>
              <a:rPr lang="en-US" altLang="zh-CN" dirty="0"/>
              <a:t>WAL </a:t>
            </a:r>
            <a:r>
              <a:rPr lang="zh-CN" altLang="en-US" dirty="0"/>
              <a:t>日志恢复未完成的事务，确保根据日志信息正确回滚操作，恢复系统一致性。</a:t>
            </a:r>
          </a:p>
          <a:p>
            <a:r>
              <a:rPr lang="zh-CN" altLang="en-US" dirty="0"/>
              <a:t>确保所有修改被正确恢复，特别是在并发事务环境下。</a:t>
            </a:r>
          </a:p>
          <a:p>
            <a:r>
              <a:rPr lang="en-US" altLang="zh-CN" b="1" dirty="0"/>
              <a:t>(4) WAL </a:t>
            </a:r>
            <a:r>
              <a:rPr lang="zh-CN" altLang="en-US" b="1" dirty="0"/>
              <a:t>机制的性能优化</a:t>
            </a:r>
          </a:p>
          <a:p>
            <a:r>
              <a:rPr lang="zh-CN" altLang="en-US" dirty="0"/>
              <a:t>在高并发环境下，优化写入和持久化过程：</a:t>
            </a:r>
          </a:p>
          <a:p>
            <a:pPr lvl="1"/>
            <a:r>
              <a:rPr lang="zh-CN" altLang="en-US" dirty="0"/>
              <a:t>采用批量写入、异步日志记录等方式，减少单个事务对性能的影响。</a:t>
            </a:r>
          </a:p>
          <a:p>
            <a:pPr lvl="1"/>
            <a:r>
              <a:rPr lang="zh-CN" altLang="en-US" dirty="0"/>
              <a:t>引入缓冲区或异步机制，提高日志写入效率，优化系统性能。</a:t>
            </a:r>
          </a:p>
          <a:p>
            <a:pPr algn="l"/>
            <a:endParaRPr lang="zh-CN" altLang="en-US" sz="3200" dirty="0">
              <a:latin typeface="+mj-ea"/>
              <a:ea typeface="+mj-ea"/>
            </a:endParaRPr>
          </a:p>
        </p:txBody>
      </p:sp>
    </p:spTree>
    <p:extLst>
      <p:ext uri="{BB962C8B-B14F-4D97-AF65-F5344CB8AC3E}">
        <p14:creationId xmlns:p14="http://schemas.microsoft.com/office/powerpoint/2010/main" val="3697254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F5216C4-8B4B-B827-64F3-DB6EFC576B0B}"/>
              </a:ext>
            </a:extLst>
          </p:cNvPr>
          <p:cNvSpPr txBox="1"/>
          <p:nvPr/>
        </p:nvSpPr>
        <p:spPr>
          <a:xfrm>
            <a:off x="328435" y="2899947"/>
            <a:ext cx="914400" cy="914400"/>
          </a:xfrm>
          <a:prstGeom prst="rect">
            <a:avLst/>
          </a:prstGeom>
          <a:noFill/>
        </p:spPr>
        <p:txBody>
          <a:bodyPr wrap="none" rtlCol="0" anchor="ctr" anchorCtr="0">
            <a:noAutofit/>
          </a:bodyPr>
          <a:lstStyle/>
          <a:p>
            <a:r>
              <a:rPr lang="zh-CN" altLang="en-US" b="1" dirty="0"/>
              <a:t>              操作系统的事务性</a:t>
            </a:r>
            <a:endParaRPr lang="en-US" altLang="zh-CN" b="1" dirty="0"/>
          </a:p>
          <a:p>
            <a:endParaRPr lang="en-US" altLang="zh-CN" b="1" dirty="0"/>
          </a:p>
          <a:p>
            <a:endParaRPr lang="zh-CN" altLang="en-US" b="1" dirty="0"/>
          </a:p>
          <a:p>
            <a:r>
              <a:rPr lang="en-US" altLang="zh-CN" b="1" dirty="0"/>
              <a:t>(1) </a:t>
            </a:r>
            <a:r>
              <a:rPr lang="zh-CN" altLang="en-US" b="1" dirty="0"/>
              <a:t>定义事务性要求</a:t>
            </a:r>
          </a:p>
          <a:p>
            <a:r>
              <a:rPr lang="zh-CN" altLang="en-US" b="1" dirty="0"/>
              <a:t>事务性特征</a:t>
            </a:r>
            <a:r>
              <a:rPr lang="zh-CN" altLang="en-US" dirty="0"/>
              <a:t>：为文件系统、网络模块和数据库等模块定义支持的事务性特征，主要包括 </a:t>
            </a:r>
            <a:r>
              <a:rPr lang="en-US" altLang="zh-CN" dirty="0"/>
              <a:t>ACID </a:t>
            </a:r>
            <a:r>
              <a:rPr lang="zh-CN" altLang="en-US" dirty="0"/>
              <a:t>原则</a:t>
            </a:r>
          </a:p>
          <a:p>
            <a:r>
              <a:rPr lang="en-US" altLang="zh-CN" b="1" dirty="0"/>
              <a:t>(2) </a:t>
            </a:r>
            <a:r>
              <a:rPr lang="zh-CN" altLang="en-US" b="1" dirty="0"/>
              <a:t>事务模型设计</a:t>
            </a:r>
          </a:p>
          <a:p>
            <a:r>
              <a:rPr lang="zh-CN" altLang="en-US" b="1" dirty="0"/>
              <a:t>选择事务模型</a:t>
            </a:r>
            <a:r>
              <a:rPr lang="zh-CN" altLang="en-US" dirty="0"/>
              <a:t>：根据系统需求选择合适的事务模型（如乐观锁、悲观锁、两阶段提交协议），每种模型在并发控</a:t>
            </a:r>
            <a:endParaRPr lang="en-US" altLang="zh-CN" dirty="0"/>
          </a:p>
          <a:p>
            <a:r>
              <a:rPr lang="zh-CN" altLang="en-US" dirty="0"/>
              <a:t>制与性能表现上有不同特点，需进行权衡。</a:t>
            </a:r>
          </a:p>
          <a:p>
            <a:r>
              <a:rPr lang="zh-CN" altLang="en-US" b="1" dirty="0"/>
              <a:t>隔离级别定义</a:t>
            </a:r>
            <a:r>
              <a:rPr lang="zh-CN" altLang="en-US" dirty="0"/>
              <a:t>：明确事务的隔离级别（如读未提交、读已提交、可重复读、序列化），避免脏读、</a:t>
            </a:r>
            <a:endParaRPr lang="en-US" altLang="zh-CN" dirty="0"/>
          </a:p>
          <a:p>
            <a:r>
              <a:rPr lang="zh-CN" altLang="en-US" dirty="0"/>
              <a:t>不可重复读和幻读等问题。</a:t>
            </a:r>
          </a:p>
          <a:p>
            <a:r>
              <a:rPr lang="en-US" altLang="zh-CN" b="1" dirty="0"/>
              <a:t>(3) </a:t>
            </a:r>
            <a:r>
              <a:rPr lang="zh-CN" altLang="en-US" b="1" dirty="0"/>
              <a:t>事务管理机制实现</a:t>
            </a:r>
          </a:p>
          <a:p>
            <a:r>
              <a:rPr lang="zh-CN" altLang="en-US" b="1" dirty="0"/>
              <a:t>事务管理系统</a:t>
            </a:r>
            <a:r>
              <a:rPr lang="zh-CN" altLang="en-US" dirty="0"/>
              <a:t>：设计高效的事务管理系统，负责事务的开始、提交和回滚，确保每个事务安全执行，同时</a:t>
            </a:r>
            <a:endParaRPr lang="en-US" altLang="zh-CN" dirty="0"/>
          </a:p>
          <a:p>
            <a:r>
              <a:rPr lang="zh-CN" altLang="en-US" dirty="0"/>
              <a:t>关注实现效率与可靠性，避免性能瓶颈。</a:t>
            </a:r>
          </a:p>
          <a:p>
            <a:r>
              <a:rPr lang="zh-CN" altLang="en-US" b="1" dirty="0"/>
              <a:t>并发控制机制</a:t>
            </a:r>
            <a:r>
              <a:rPr lang="zh-CN" altLang="en-US" dirty="0"/>
              <a:t>：实现并发控制，确保多线程环境下事务安全，使用锁、时间戳等技术防止竞争条件和数据冲突。</a:t>
            </a:r>
          </a:p>
          <a:p>
            <a:r>
              <a:rPr lang="en-US" altLang="zh-CN" b="1" dirty="0"/>
              <a:t>(4) </a:t>
            </a:r>
            <a:r>
              <a:rPr lang="zh-CN" altLang="en-US" b="1" dirty="0"/>
              <a:t>事务日志与恢复机制</a:t>
            </a:r>
          </a:p>
          <a:p>
            <a:r>
              <a:rPr lang="zh-CN" altLang="en-US" b="1" dirty="0"/>
              <a:t>结合 </a:t>
            </a:r>
            <a:r>
              <a:rPr lang="en-US" altLang="zh-CN" b="1" dirty="0"/>
              <a:t>WAL </a:t>
            </a:r>
            <a:r>
              <a:rPr lang="zh-CN" altLang="en-US" b="1" dirty="0"/>
              <a:t>机制</a:t>
            </a:r>
            <a:r>
              <a:rPr lang="zh-CN" altLang="en-US" dirty="0"/>
              <a:t>：利用写前日志（</a:t>
            </a:r>
            <a:r>
              <a:rPr lang="en-US" altLang="zh-CN" dirty="0"/>
              <a:t>WAL</a:t>
            </a:r>
            <a:r>
              <a:rPr lang="zh-CN" altLang="en-US" dirty="0"/>
              <a:t>）记录事务操作，确保在系统崩溃或故障时可通过日志恢复未完成的</a:t>
            </a:r>
            <a:endParaRPr lang="en-US" altLang="zh-CN" dirty="0"/>
          </a:p>
          <a:p>
            <a:r>
              <a:rPr lang="zh-CN" altLang="en-US" dirty="0"/>
              <a:t>事务，满足事务的写入和持久化要求。</a:t>
            </a:r>
          </a:p>
          <a:p>
            <a:r>
              <a:rPr lang="zh-CN" altLang="en-US" b="1" dirty="0"/>
              <a:t>故障恢复流程</a:t>
            </a:r>
            <a:r>
              <a:rPr lang="zh-CN" altLang="en-US" dirty="0"/>
              <a:t>：在系统重启后，通过分析事务日志恢复未完成事务，确保系统恢复到一致性状态，并设计处</a:t>
            </a:r>
            <a:endParaRPr lang="en-US" altLang="zh-CN" dirty="0"/>
          </a:p>
          <a:p>
            <a:r>
              <a:rPr lang="zh-CN" altLang="en-US" dirty="0"/>
              <a:t>理故障导致的事务回滚的机制。</a:t>
            </a:r>
          </a:p>
          <a:p>
            <a:pPr algn="l"/>
            <a:endParaRPr lang="zh-CN" altLang="en-US" sz="3200" dirty="0">
              <a:latin typeface="+mj-ea"/>
              <a:ea typeface="+mj-ea"/>
            </a:endParaRPr>
          </a:p>
        </p:txBody>
      </p:sp>
    </p:spTree>
    <p:extLst>
      <p:ext uri="{BB962C8B-B14F-4D97-AF65-F5344CB8AC3E}">
        <p14:creationId xmlns:p14="http://schemas.microsoft.com/office/powerpoint/2010/main" val="390278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D73BB4-5690-FD85-FA4D-A59F90C5D652}"/>
              </a:ext>
            </a:extLst>
          </p:cNvPr>
          <p:cNvSpPr txBox="1">
            <a:spLocks/>
          </p:cNvSpPr>
          <p:nvPr/>
        </p:nvSpPr>
        <p:spPr>
          <a:xfrm>
            <a:off x="4295775" y="1574675"/>
            <a:ext cx="3600450" cy="1842750"/>
          </a:xfrm>
          <a:prstGeom prst="rect">
            <a:avLst/>
          </a:prstGeom>
        </p:spPr>
        <p:txBody>
          <a:bodyPr>
            <a:spAutoFit/>
          </a:bodyPr>
          <a:lstStyle>
            <a:lvl1pPr marL="0" indent="0" algn="ctr" defTabSz="914400" rtl="0" eaLnBrk="1" latinLnBrk="0" hangingPunct="1">
              <a:lnSpc>
                <a:spcPct val="90000"/>
              </a:lnSpc>
              <a:spcBef>
                <a:spcPts val="1000"/>
              </a:spcBef>
              <a:buFont typeface="Arial" panose="020B0604020202020204" pitchFamily="34" charset="0"/>
              <a:buNone/>
              <a:defRPr sz="16600" b="1" kern="1200">
                <a:gradFill flip="none" rotWithShape="1">
                  <a:gsLst>
                    <a:gs pos="0">
                      <a:schemeClr val="accent1"/>
                    </a:gs>
                    <a:gs pos="100000">
                      <a:schemeClr val="accent1">
                        <a:alpha val="0"/>
                      </a:schemeClr>
                    </a:gs>
                  </a:gsLst>
                  <a:lin ang="54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gradFill flip="none" rotWithShape="1">
                  <a:gsLst>
                    <a:gs pos="0">
                      <a:schemeClr val="accent1"/>
                    </a:gs>
                    <a:gs pos="80000">
                      <a:schemeClr val="accent1">
                        <a:alpha val="0"/>
                      </a:schemeClr>
                    </a:gs>
                  </a:gsLst>
                  <a:lin ang="5400000" scaled="1"/>
                  <a:tileRect/>
                </a:gradFill>
              </a:rPr>
              <a:t>03</a:t>
            </a:r>
            <a:endParaRPr lang="zh-CN" altLang="en-US" dirty="0">
              <a:gradFill flip="none" rotWithShape="1">
                <a:gsLst>
                  <a:gs pos="0">
                    <a:schemeClr val="accent1"/>
                  </a:gs>
                  <a:gs pos="80000">
                    <a:schemeClr val="accent1">
                      <a:alpha val="0"/>
                    </a:schemeClr>
                  </a:gs>
                </a:gsLst>
                <a:lin ang="5400000" scaled="1"/>
                <a:tileRect/>
              </a:gradFill>
            </a:endParaRPr>
          </a:p>
        </p:txBody>
      </p:sp>
      <p:sp>
        <p:nvSpPr>
          <p:cNvPr id="3" name="文本框 2">
            <a:extLst>
              <a:ext uri="{FF2B5EF4-FFF2-40B4-BE49-F238E27FC236}">
                <a16:creationId xmlns:a16="http://schemas.microsoft.com/office/drawing/2014/main" id="{94D9C0C6-C23B-C808-8F21-9E03514AD2BC}"/>
              </a:ext>
            </a:extLst>
          </p:cNvPr>
          <p:cNvSpPr txBox="1"/>
          <p:nvPr/>
        </p:nvSpPr>
        <p:spPr>
          <a:xfrm>
            <a:off x="3857942" y="2950970"/>
            <a:ext cx="4476117" cy="584775"/>
          </a:xfrm>
          <a:prstGeom prst="rect">
            <a:avLst/>
          </a:prstGeom>
          <a:noFill/>
        </p:spPr>
        <p:txBody>
          <a:bodyPr wrap="square" lIns="0" tIns="0" rIns="0" bIns="0" rtlCol="0">
            <a:spAutoFit/>
          </a:bodyPr>
          <a:lstStyle/>
          <a:p>
            <a:pPr algn="ctr"/>
            <a:r>
              <a:rPr lang="zh-CN" altLang="en-US" sz="3600" b="1" dirty="0">
                <a:solidFill>
                  <a:schemeClr val="tx1">
                    <a:lumMod val="75000"/>
                    <a:lumOff val="25000"/>
                  </a:schemeClr>
                </a:solidFill>
                <a:latin typeface="+mj-ea"/>
                <a:ea typeface="+mj-ea"/>
              </a:rPr>
              <a:t>研究成果及运用</a:t>
            </a:r>
          </a:p>
        </p:txBody>
      </p:sp>
      <p:sp>
        <p:nvSpPr>
          <p:cNvPr id="4" name="文本框 3">
            <a:extLst>
              <a:ext uri="{FF2B5EF4-FFF2-40B4-BE49-F238E27FC236}">
                <a16:creationId xmlns:a16="http://schemas.microsoft.com/office/drawing/2014/main" id="{D118FCD6-B940-057F-523F-6B590D0373AE}"/>
              </a:ext>
            </a:extLst>
          </p:cNvPr>
          <p:cNvSpPr txBox="1"/>
          <p:nvPr/>
        </p:nvSpPr>
        <p:spPr>
          <a:xfrm>
            <a:off x="3857941" y="3535745"/>
            <a:ext cx="4476117" cy="420030"/>
          </a:xfrm>
          <a:prstGeom prst="rect">
            <a:avLst/>
          </a:prstGeom>
          <a:noFill/>
        </p:spPr>
        <p:txBody>
          <a:bodyPr wrap="square" rtlCol="0">
            <a:spAutoFit/>
          </a:bodyPr>
          <a:lstStyle/>
          <a:p>
            <a:pPr algn="ctr"/>
            <a:r>
              <a:rPr lang="en-US" altLang="zh-CN" dirty="0">
                <a:solidFill>
                  <a:schemeClr val="tx1">
                    <a:lumMod val="75000"/>
                    <a:lumOff val="25000"/>
                  </a:schemeClr>
                </a:solidFill>
              </a:rPr>
              <a:t>Research results and Application</a:t>
            </a:r>
          </a:p>
        </p:txBody>
      </p:sp>
    </p:spTree>
    <p:extLst>
      <p:ext uri="{BB962C8B-B14F-4D97-AF65-F5344CB8AC3E}">
        <p14:creationId xmlns:p14="http://schemas.microsoft.com/office/powerpoint/2010/main" val="574375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694EC32-EEFC-9ECE-AB6C-D5133D5C716F}"/>
              </a:ext>
            </a:extLst>
          </p:cNvPr>
          <p:cNvSpPr txBox="1"/>
          <p:nvPr/>
        </p:nvSpPr>
        <p:spPr>
          <a:xfrm>
            <a:off x="1333350" y="386164"/>
            <a:ext cx="7837543" cy="1077218"/>
          </a:xfrm>
          <a:prstGeom prst="rect">
            <a:avLst/>
          </a:prstGeom>
          <a:noFill/>
        </p:spPr>
        <p:txBody>
          <a:bodyPr wrap="square" rtlCol="0" anchor="ctr" anchorCtr="0">
            <a:spAutoFit/>
          </a:bodyPr>
          <a:lstStyle/>
          <a:p>
            <a:r>
              <a:rPr lang="zh-CN" altLang="en-US" sz="3200" b="1" i="0" dirty="0">
                <a:solidFill>
                  <a:srgbClr val="1F2328"/>
                </a:solidFill>
                <a:effectLst/>
                <a:latin typeface="-apple-system"/>
              </a:rPr>
              <a:t>使用</a:t>
            </a:r>
            <a:r>
              <a:rPr lang="en-US" altLang="zh-CN" sz="3200" b="1" i="0" dirty="0" err="1">
                <a:solidFill>
                  <a:srgbClr val="1F2328"/>
                </a:solidFill>
                <a:effectLst/>
                <a:latin typeface="-apple-system"/>
              </a:rPr>
              <a:t>green_thread</a:t>
            </a:r>
            <a:r>
              <a:rPr lang="zh-CN" altLang="en-US" sz="3200" b="1" i="0" dirty="0">
                <a:solidFill>
                  <a:srgbClr val="1F2328"/>
                </a:solidFill>
                <a:effectLst/>
                <a:latin typeface="-apple-system"/>
              </a:rPr>
              <a:t>与</a:t>
            </a:r>
            <a:r>
              <a:rPr lang="en-US" altLang="zh-CN" sz="3200" b="1" i="0" dirty="0">
                <a:solidFill>
                  <a:srgbClr val="1F2328"/>
                </a:solidFill>
                <a:effectLst/>
                <a:latin typeface="-apple-system"/>
              </a:rPr>
              <a:t>future</a:t>
            </a:r>
            <a:r>
              <a:rPr lang="zh-CN" altLang="en-US" sz="3200" b="1" i="0" dirty="0">
                <a:solidFill>
                  <a:srgbClr val="1F2328"/>
                </a:solidFill>
                <a:effectLst/>
                <a:latin typeface="-apple-system"/>
              </a:rPr>
              <a:t>的方法</a:t>
            </a:r>
            <a:r>
              <a:rPr lang="en-US" altLang="zh-CN" sz="3200" b="1" i="0" dirty="0" err="1">
                <a:solidFill>
                  <a:srgbClr val="1F2328"/>
                </a:solidFill>
                <a:effectLst/>
                <a:latin typeface="-apple-system"/>
              </a:rPr>
              <a:t>jammdb</a:t>
            </a:r>
            <a:r>
              <a:rPr lang="zh-CN" altLang="en-US" sz="3200" b="1" i="0" dirty="0">
                <a:solidFill>
                  <a:srgbClr val="1F2328"/>
                </a:solidFill>
                <a:effectLst/>
                <a:latin typeface="-apple-system"/>
              </a:rPr>
              <a:t>数据库性能基准测试</a:t>
            </a:r>
          </a:p>
        </p:txBody>
      </p:sp>
      <p:sp>
        <p:nvSpPr>
          <p:cNvPr id="7" name="任意多边形: 形状 6">
            <a:extLst>
              <a:ext uri="{FF2B5EF4-FFF2-40B4-BE49-F238E27FC236}">
                <a16:creationId xmlns:a16="http://schemas.microsoft.com/office/drawing/2014/main" id="{75F353AC-70C8-46B8-BC6F-F7B83AE54C66}"/>
              </a:ext>
            </a:extLst>
          </p:cNvPr>
          <p:cNvSpPr/>
          <p:nvPr/>
        </p:nvSpPr>
        <p:spPr>
          <a:xfrm>
            <a:off x="9034754" y="43775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spAutoFit/>
          </a:bodyPr>
          <a:lstStyle/>
          <a:p>
            <a:endParaRPr lang="zh-CN" altLang="en-US">
              <a:solidFill>
                <a:schemeClr val="tx1">
                  <a:lumMod val="65000"/>
                  <a:lumOff val="35000"/>
                </a:schemeClr>
              </a:solidFill>
            </a:endParaRPr>
          </a:p>
        </p:txBody>
      </p:sp>
      <p:pic>
        <p:nvPicPr>
          <p:cNvPr id="11" name="图片 10">
            <a:extLst>
              <a:ext uri="{FF2B5EF4-FFF2-40B4-BE49-F238E27FC236}">
                <a16:creationId xmlns:a16="http://schemas.microsoft.com/office/drawing/2014/main" id="{FCA99DBC-5B58-EE5E-9AC9-3226C19C3C63}"/>
              </a:ext>
            </a:extLst>
          </p:cNvPr>
          <p:cNvPicPr>
            <a:picLocks noChangeAspect="1"/>
          </p:cNvPicPr>
          <p:nvPr/>
        </p:nvPicPr>
        <p:blipFill>
          <a:blip r:embed="rId2"/>
          <a:stretch>
            <a:fillRect/>
          </a:stretch>
        </p:blipFill>
        <p:spPr>
          <a:xfrm>
            <a:off x="304801" y="1591899"/>
            <a:ext cx="11385175" cy="5266101"/>
          </a:xfrm>
          <a:prstGeom prst="rect">
            <a:avLst/>
          </a:prstGeom>
        </p:spPr>
      </p:pic>
    </p:spTree>
    <p:extLst>
      <p:ext uri="{BB962C8B-B14F-4D97-AF65-F5344CB8AC3E}">
        <p14:creationId xmlns:p14="http://schemas.microsoft.com/office/powerpoint/2010/main" val="18956597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3EA6ED5-8B35-D8E0-F913-AC033F30949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805515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99A1120-8451-EC41-A395-52B56C0EF79F}"/>
              </a:ext>
            </a:extLst>
          </p:cNvPr>
          <p:cNvPicPr>
            <a:picLocks noChangeAspect="1"/>
          </p:cNvPicPr>
          <p:nvPr/>
        </p:nvPicPr>
        <p:blipFill>
          <a:blip r:embed="rId2"/>
          <a:stretch>
            <a:fillRect/>
          </a:stretch>
        </p:blipFill>
        <p:spPr>
          <a:xfrm>
            <a:off x="0" y="80683"/>
            <a:ext cx="12186323" cy="5779322"/>
          </a:xfrm>
          <a:prstGeom prst="rect">
            <a:avLst/>
          </a:prstGeom>
        </p:spPr>
      </p:pic>
    </p:spTree>
    <p:extLst>
      <p:ext uri="{BB962C8B-B14F-4D97-AF65-F5344CB8AC3E}">
        <p14:creationId xmlns:p14="http://schemas.microsoft.com/office/powerpoint/2010/main" val="1715095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lt text">
            <a:extLst>
              <a:ext uri="{FF2B5EF4-FFF2-40B4-BE49-F238E27FC236}">
                <a16:creationId xmlns:a16="http://schemas.microsoft.com/office/drawing/2014/main" id="{FAD65348-2911-8469-F347-C9A6DD2F7F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77" y="981342"/>
            <a:ext cx="12192000" cy="402590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5BFEFA1F-0B0F-918A-1792-ACECBCBF42D8}"/>
              </a:ext>
            </a:extLst>
          </p:cNvPr>
          <p:cNvSpPr txBox="1"/>
          <p:nvPr/>
        </p:nvSpPr>
        <p:spPr>
          <a:xfrm>
            <a:off x="3845859" y="5800165"/>
            <a:ext cx="914400" cy="914400"/>
          </a:xfrm>
          <a:prstGeom prst="rect">
            <a:avLst/>
          </a:prstGeom>
          <a:noFill/>
        </p:spPr>
        <p:txBody>
          <a:bodyPr wrap="none" rtlCol="0" anchor="ctr" anchorCtr="0">
            <a:noAutofit/>
          </a:bodyPr>
          <a:lstStyle/>
          <a:p>
            <a:pPr algn="l"/>
            <a:endParaRPr lang="zh-CN" altLang="en-US" sz="3200" dirty="0">
              <a:latin typeface="+mj-ea"/>
              <a:ea typeface="+mj-ea"/>
            </a:endParaRPr>
          </a:p>
        </p:txBody>
      </p:sp>
      <p:sp>
        <p:nvSpPr>
          <p:cNvPr id="3" name="Rectangle 3">
            <a:extLst>
              <a:ext uri="{FF2B5EF4-FFF2-40B4-BE49-F238E27FC236}">
                <a16:creationId xmlns:a16="http://schemas.microsoft.com/office/drawing/2014/main" id="{6B464037-0B82-C01D-B04D-6FC6CB903CA6}"/>
              </a:ext>
            </a:extLst>
          </p:cNvPr>
          <p:cNvSpPr>
            <a:spLocks noChangeArrowheads="1"/>
          </p:cNvSpPr>
          <p:nvPr/>
        </p:nvSpPr>
        <p:spPr bwMode="auto">
          <a:xfrm>
            <a:off x="234637" y="5298612"/>
            <a:ext cx="11562916" cy="120032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zh-CN" altLang="zh-CN" sz="1200" b="1" i="0" u="none" strike="noStrike" cap="none" normalizeH="0" baseline="0" dirty="0">
                <a:ln>
                  <a:noFill/>
                </a:ln>
                <a:solidFill>
                  <a:srgbClr val="1F2328"/>
                </a:solidFill>
                <a:effectLst/>
                <a:latin typeface="Arial" panose="020B0604020202020204" pitchFamily="34" charset="0"/>
                <a:ea typeface="-apple-system"/>
              </a:rPr>
              <a:t>Future</a:t>
            </a:r>
            <a:r>
              <a:rPr kumimoji="0" lang="zh-CN" altLang="zh-CN" sz="1200" b="0" i="0" u="none" strike="noStrike" cap="none" normalizeH="0" baseline="0" dirty="0">
                <a:ln>
                  <a:noFill/>
                </a:ln>
                <a:solidFill>
                  <a:srgbClr val="1F2328"/>
                </a:solidFill>
                <a:effectLst/>
                <a:latin typeface="Arial" panose="020B0604020202020204" pitchFamily="34" charset="0"/>
                <a:ea typeface="-apple-system"/>
              </a:rPr>
              <a:t>：由于其非阻塞特性，能够在等待 I/O 操作时让出控制权，提高了并发性能。</a:t>
            </a:r>
            <a:r>
              <a:rPr kumimoji="0" lang="zh-CN" altLang="zh-CN" sz="900" b="0" i="0" u="none" strike="noStrike" cap="none" normalizeH="0" baseline="0" dirty="0">
                <a:ln>
                  <a:noFill/>
                </a:ln>
                <a:solidFill>
                  <a:srgbClr val="1F2328"/>
                </a:solidFill>
                <a:effectLst/>
                <a:latin typeface="Arial Unicode MS" panose="020B0604020202020204" pitchFamily="34" charset="-122"/>
                <a:ea typeface="var(--fontStack-monospace, ui-monospace, SFMono-Regular, SF Mono, Menlo, Consolas, Liberation Mono, monospace)"/>
              </a:rPr>
              <a:t>jammdb_future</a:t>
            </a:r>
            <a:r>
              <a:rPr kumimoji="0" lang="zh-CN" altLang="zh-CN" sz="1200" b="0" i="0" u="none" strike="noStrike" cap="none" normalizeH="0" baseline="0" dirty="0">
                <a:ln>
                  <a:noFill/>
                </a:ln>
                <a:solidFill>
                  <a:srgbClr val="1F2328"/>
                </a:solidFill>
                <a:effectLst/>
                <a:ea typeface="-apple-system"/>
              </a:rPr>
              <a:t> </a:t>
            </a:r>
            <a:r>
              <a:rPr kumimoji="0" lang="zh-CN" altLang="zh-CN" sz="1200" b="0" i="0" u="none" strike="noStrike" cap="none" normalizeH="0" baseline="0" dirty="0">
                <a:ln>
                  <a:noFill/>
                </a:ln>
                <a:solidFill>
                  <a:srgbClr val="1F2328"/>
                </a:solidFill>
                <a:effectLst/>
                <a:latin typeface="Arial" panose="020B0604020202020204" pitchFamily="34" charset="0"/>
                <a:ea typeface="-apple-system"/>
              </a:rPr>
              <a:t>显示出显著的吞吐量604913.05 inserts per second，说明其高效处理大量并发任务。</a:t>
            </a:r>
            <a:endParaRPr kumimoji="0" lang="en-US" altLang="zh-CN" sz="1200" b="0" i="0" u="none" strike="noStrike" cap="none" normalizeH="0" baseline="0" dirty="0">
              <a:ln>
                <a:noFill/>
              </a:ln>
              <a:solidFill>
                <a:srgbClr val="1F2328"/>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tabLst/>
            </a:pPr>
            <a:endParaRPr kumimoji="0" lang="zh-CN" altLang="zh-CN" sz="1200" b="0" i="0" u="none" strike="noStrike" cap="none" normalizeH="0" baseline="0" dirty="0">
              <a:ln>
                <a:noFill/>
              </a:ln>
              <a:solidFill>
                <a:srgbClr val="1F2328"/>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tabLst/>
            </a:pPr>
            <a:r>
              <a:rPr kumimoji="0" lang="zh-CN" altLang="zh-CN" sz="1200" b="1" i="0" u="none" strike="noStrike" cap="none" normalizeH="0" baseline="0" dirty="0">
                <a:ln>
                  <a:noFill/>
                </a:ln>
                <a:solidFill>
                  <a:srgbClr val="1F2328"/>
                </a:solidFill>
                <a:effectLst/>
                <a:latin typeface="Arial" panose="020B0604020202020204" pitchFamily="34" charset="0"/>
                <a:ea typeface="-apple-system"/>
              </a:rPr>
              <a:t>绿色线程</a:t>
            </a:r>
            <a:r>
              <a:rPr kumimoji="0" lang="zh-CN" altLang="zh-CN" sz="1200" b="0" i="0" u="none" strike="noStrike" cap="none" normalizeH="0" baseline="0" dirty="0">
                <a:ln>
                  <a:noFill/>
                </a:ln>
                <a:solidFill>
                  <a:srgbClr val="1F2328"/>
                </a:solidFill>
                <a:effectLst/>
                <a:latin typeface="Arial" panose="020B0604020202020204" pitchFamily="34" charset="0"/>
                <a:ea typeface="-apple-system"/>
              </a:rPr>
              <a:t>：虽然也可以处理高并发，但在多线程模型中，资源管理和上下文切换可能导致性能下降。在 </a:t>
            </a:r>
            <a:r>
              <a:rPr kumimoji="0" lang="zh-CN" altLang="zh-CN" sz="900" b="0" i="0" u="none" strike="noStrike" cap="none" normalizeH="0" baseline="0" dirty="0">
                <a:ln>
                  <a:noFill/>
                </a:ln>
                <a:solidFill>
                  <a:srgbClr val="1F2328"/>
                </a:solidFill>
                <a:effectLst/>
                <a:latin typeface="Arial Unicode MS" panose="020B0604020202020204" pitchFamily="34" charset="-122"/>
                <a:ea typeface="var(--fontStack-monospace, ui-monospace, SFMono-Regular, SF Mono, Menlo, Consolas, Liberation Mono, monospace)"/>
              </a:rPr>
              <a:t>jammdb_green</a:t>
            </a:r>
            <a:r>
              <a:rPr kumimoji="0" lang="zh-CN" altLang="zh-CN" sz="1200" b="0" i="0" u="none" strike="noStrike" cap="none" normalizeH="0" baseline="0" dirty="0">
                <a:ln>
                  <a:noFill/>
                </a:ln>
                <a:solidFill>
                  <a:srgbClr val="1F2328"/>
                </a:solidFill>
                <a:effectLst/>
                <a:ea typeface="-apple-system"/>
              </a:rPr>
              <a:t> </a:t>
            </a:r>
            <a:r>
              <a:rPr kumimoji="0" lang="zh-CN" altLang="zh-CN" sz="1200" b="0" i="0" u="none" strike="noStrike" cap="none" normalizeH="0" baseline="0" dirty="0">
                <a:ln>
                  <a:noFill/>
                </a:ln>
                <a:solidFill>
                  <a:srgbClr val="1F2328"/>
                </a:solidFill>
                <a:effectLst/>
                <a:latin typeface="Arial" panose="020B0604020202020204" pitchFamily="34" charset="0"/>
                <a:ea typeface="-apple-system"/>
              </a:rPr>
              <a:t>中，吞吐量最高为吞吐量为 149,395.89 inserts per second，相对较低。</a:t>
            </a:r>
          </a:p>
        </p:txBody>
      </p:sp>
      <p:sp>
        <p:nvSpPr>
          <p:cNvPr id="4" name="文本框 3">
            <a:extLst>
              <a:ext uri="{FF2B5EF4-FFF2-40B4-BE49-F238E27FC236}">
                <a16:creationId xmlns:a16="http://schemas.microsoft.com/office/drawing/2014/main" id="{55101B27-2BE6-FC65-77B6-1BA5BE543ADE}"/>
              </a:ext>
            </a:extLst>
          </p:cNvPr>
          <p:cNvSpPr txBox="1"/>
          <p:nvPr/>
        </p:nvSpPr>
        <p:spPr>
          <a:xfrm>
            <a:off x="1506071" y="717176"/>
            <a:ext cx="45719" cy="45719"/>
          </a:xfrm>
          <a:prstGeom prst="rect">
            <a:avLst/>
          </a:prstGeom>
          <a:noFill/>
        </p:spPr>
        <p:txBody>
          <a:bodyPr wrap="square" rtlCol="0" anchor="ctr" anchorCtr="0">
            <a:noAutofit/>
          </a:bodyPr>
          <a:lstStyle/>
          <a:p>
            <a:pPr algn="l"/>
            <a:endParaRPr lang="zh-CN" altLang="en-US" sz="3200" dirty="0">
              <a:latin typeface="+mj-ea"/>
              <a:ea typeface="+mj-ea"/>
            </a:endParaRPr>
          </a:p>
        </p:txBody>
      </p:sp>
      <p:sp>
        <p:nvSpPr>
          <p:cNvPr id="5" name="文本框 4">
            <a:extLst>
              <a:ext uri="{FF2B5EF4-FFF2-40B4-BE49-F238E27FC236}">
                <a16:creationId xmlns:a16="http://schemas.microsoft.com/office/drawing/2014/main" id="{724A0D50-B5E1-14EE-D2BD-7D4055538E04}"/>
              </a:ext>
            </a:extLst>
          </p:cNvPr>
          <p:cNvSpPr txBox="1"/>
          <p:nvPr/>
        </p:nvSpPr>
        <p:spPr>
          <a:xfrm>
            <a:off x="1174376" y="102169"/>
            <a:ext cx="914400" cy="914400"/>
          </a:xfrm>
          <a:prstGeom prst="rect">
            <a:avLst/>
          </a:prstGeom>
          <a:noFill/>
        </p:spPr>
        <p:txBody>
          <a:bodyPr wrap="none" rtlCol="0" anchor="ctr" anchorCtr="0">
            <a:noAutofit/>
          </a:bodyPr>
          <a:lstStyle/>
          <a:p>
            <a:pPr algn="l"/>
            <a:r>
              <a:rPr lang="zh-CN" altLang="en-US" sz="3200" dirty="0">
                <a:solidFill>
                  <a:schemeClr val="accent1">
                    <a:lumMod val="75000"/>
                  </a:schemeClr>
                </a:solidFill>
                <a:latin typeface="+mj-ea"/>
                <a:ea typeface="+mj-ea"/>
              </a:rPr>
              <a:t>对比分析：</a:t>
            </a:r>
            <a:r>
              <a:rPr lang="en-US" altLang="zh-CN" sz="3200" dirty="0">
                <a:solidFill>
                  <a:schemeClr val="accent1">
                    <a:lumMod val="75000"/>
                  </a:schemeClr>
                </a:solidFill>
                <a:latin typeface="+mj-ea"/>
                <a:ea typeface="+mj-ea"/>
              </a:rPr>
              <a:t>Future </a:t>
            </a:r>
            <a:r>
              <a:rPr lang="zh-CN" altLang="en-US" sz="3200" dirty="0">
                <a:solidFill>
                  <a:schemeClr val="accent1">
                    <a:lumMod val="75000"/>
                  </a:schemeClr>
                </a:solidFill>
                <a:latin typeface="+mj-ea"/>
                <a:ea typeface="+mj-ea"/>
              </a:rPr>
              <a:t>与 绿色线程</a:t>
            </a:r>
          </a:p>
        </p:txBody>
      </p:sp>
    </p:spTree>
    <p:extLst>
      <p:ext uri="{BB962C8B-B14F-4D97-AF65-F5344CB8AC3E}">
        <p14:creationId xmlns:p14="http://schemas.microsoft.com/office/powerpoint/2010/main" val="1278193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816CAE4-AC2B-2CA1-9CA6-C58433F80D80}"/>
              </a:ext>
            </a:extLst>
          </p:cNvPr>
          <p:cNvSpPr txBox="1"/>
          <p:nvPr/>
        </p:nvSpPr>
        <p:spPr>
          <a:xfrm>
            <a:off x="1124935" y="2146095"/>
            <a:ext cx="914400" cy="1353671"/>
          </a:xfrm>
          <a:prstGeom prst="rect">
            <a:avLst/>
          </a:prstGeom>
          <a:noFill/>
        </p:spPr>
        <p:txBody>
          <a:bodyPr wrap="none" rtlCol="0" anchor="ctr" anchorCtr="0">
            <a:noAutofit/>
          </a:bodyPr>
          <a:lstStyle/>
          <a:p>
            <a:r>
              <a:rPr lang="zh-CN" altLang="en-US" sz="4000" b="1" dirty="0">
                <a:solidFill>
                  <a:srgbClr val="1F2328"/>
                </a:solidFill>
                <a:latin typeface="+mj-ea"/>
                <a:ea typeface="+mj-ea"/>
              </a:rPr>
              <a:t>开题报告题目：</a:t>
            </a:r>
            <a:endParaRPr lang="en-US" altLang="zh-CN" sz="4000" b="1" dirty="0">
              <a:solidFill>
                <a:srgbClr val="1F2328"/>
              </a:solidFill>
              <a:latin typeface="+mj-ea"/>
              <a:ea typeface="+mj-ea"/>
            </a:endParaRPr>
          </a:p>
          <a:p>
            <a:endParaRPr lang="en-US" altLang="zh-CN" sz="4000" b="1" dirty="0">
              <a:solidFill>
                <a:srgbClr val="1F2328"/>
              </a:solidFill>
              <a:latin typeface="+mj-ea"/>
              <a:ea typeface="+mj-ea"/>
            </a:endParaRPr>
          </a:p>
          <a:p>
            <a:r>
              <a:rPr lang="zh-CN" altLang="en-US" sz="4000" b="1" i="0" dirty="0">
                <a:solidFill>
                  <a:srgbClr val="1F2328"/>
                </a:solidFill>
                <a:effectLst/>
                <a:latin typeface="+mj-ea"/>
                <a:ea typeface="+mj-ea"/>
              </a:rPr>
              <a:t>面向嵌入式系统的异步接口与事务性机制</a:t>
            </a:r>
            <a:endParaRPr lang="en-US" altLang="zh-CN" sz="4000" b="1" i="0" dirty="0">
              <a:solidFill>
                <a:srgbClr val="1F2328"/>
              </a:solidFill>
              <a:effectLst/>
              <a:latin typeface="+mj-ea"/>
              <a:ea typeface="+mj-ea"/>
            </a:endParaRPr>
          </a:p>
          <a:p>
            <a:r>
              <a:rPr lang="zh-CN" altLang="en-US" sz="4000" b="1" i="0" dirty="0">
                <a:solidFill>
                  <a:srgbClr val="1F2328"/>
                </a:solidFill>
                <a:effectLst/>
                <a:latin typeface="+mj-ea"/>
                <a:ea typeface="+mj-ea"/>
              </a:rPr>
              <a:t>的协同优化研究</a:t>
            </a:r>
          </a:p>
          <a:p>
            <a:pPr algn="l"/>
            <a:endParaRPr lang="zh-CN" altLang="en-US" sz="3200" dirty="0">
              <a:latin typeface="+mj-ea"/>
              <a:ea typeface="+mj-ea"/>
            </a:endParaRPr>
          </a:p>
        </p:txBody>
      </p:sp>
    </p:spTree>
    <p:extLst>
      <p:ext uri="{BB962C8B-B14F-4D97-AF65-F5344CB8AC3E}">
        <p14:creationId xmlns:p14="http://schemas.microsoft.com/office/powerpoint/2010/main" val="31199773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C353A41-4C02-C31E-CD01-330315A63BB8}"/>
              </a:ext>
            </a:extLst>
          </p:cNvPr>
          <p:cNvPicPr>
            <a:picLocks noChangeAspect="1"/>
          </p:cNvPicPr>
          <p:nvPr/>
        </p:nvPicPr>
        <p:blipFill>
          <a:blip r:embed="rId2"/>
          <a:stretch>
            <a:fillRect/>
          </a:stretch>
        </p:blipFill>
        <p:spPr>
          <a:xfrm>
            <a:off x="795830" y="56858"/>
            <a:ext cx="10600339" cy="6744284"/>
          </a:xfrm>
          <a:prstGeom prst="rect">
            <a:avLst/>
          </a:prstGeom>
        </p:spPr>
      </p:pic>
    </p:spTree>
    <p:extLst>
      <p:ext uri="{BB962C8B-B14F-4D97-AF65-F5344CB8AC3E}">
        <p14:creationId xmlns:p14="http://schemas.microsoft.com/office/powerpoint/2010/main" val="14400060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alt text">
            <a:extLst>
              <a:ext uri="{FF2B5EF4-FFF2-40B4-BE49-F238E27FC236}">
                <a16:creationId xmlns:a16="http://schemas.microsoft.com/office/drawing/2014/main" id="{32603BA9-D0C6-ECA3-4C17-A8ACDB4739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646" y="125506"/>
            <a:ext cx="11573435" cy="5531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1636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a:extLst>
              <a:ext uri="{FF2B5EF4-FFF2-40B4-BE49-F238E27FC236}">
                <a16:creationId xmlns:a16="http://schemas.microsoft.com/office/drawing/2014/main" id="{6D3BCD2B-AE3E-D403-E026-1C3BFCA0A5EF}"/>
              </a:ext>
            </a:extLst>
          </p:cNvPr>
          <p:cNvSpPr/>
          <p:nvPr/>
        </p:nvSpPr>
        <p:spPr>
          <a:xfrm>
            <a:off x="695325" y="2539484"/>
            <a:ext cx="10801350" cy="3017520"/>
          </a:xfrm>
          <a:prstGeom prst="roundRect">
            <a:avLst>
              <a:gd name="adj" fmla="val 5904"/>
            </a:avLst>
          </a:prstGeom>
          <a:gradFill flip="none" rotWithShape="1">
            <a:gsLst>
              <a:gs pos="100000">
                <a:schemeClr val="accent3">
                  <a:lumMod val="20000"/>
                  <a:lumOff val="80000"/>
                </a:schemeClr>
              </a:gs>
              <a:gs pos="0">
                <a:schemeClr val="accent3">
                  <a:lumMod val="60000"/>
                  <a:lumOff val="40000"/>
                </a:schemeClr>
              </a:gs>
            </a:gsLst>
            <a:lin ang="10800000" scaled="1"/>
            <a:tileRect/>
          </a:gradFill>
          <a:ln>
            <a:noFill/>
          </a:ln>
          <a:effectLst>
            <a:outerShdw blurRad="254000" dist="127000" dir="5400000" algn="t"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 name="文本框 1">
            <a:extLst>
              <a:ext uri="{FF2B5EF4-FFF2-40B4-BE49-F238E27FC236}">
                <a16:creationId xmlns:a16="http://schemas.microsoft.com/office/drawing/2014/main" id="{260B1F01-1F0C-05A2-FAA5-DADABE6B6E27}"/>
              </a:ext>
            </a:extLst>
          </p:cNvPr>
          <p:cNvSpPr txBox="1"/>
          <p:nvPr/>
        </p:nvSpPr>
        <p:spPr>
          <a:xfrm>
            <a:off x="1351280" y="296863"/>
            <a:ext cx="4744720" cy="597217"/>
          </a:xfrm>
          <a:prstGeom prst="rect">
            <a:avLst/>
          </a:prstGeom>
          <a:noFill/>
        </p:spPr>
        <p:txBody>
          <a:bodyPr wrap="square" rtlCol="0" anchor="ctr" anchorCtr="0">
            <a:spAutoFit/>
          </a:bodyPr>
          <a:lstStyle/>
          <a:p>
            <a:r>
              <a:rPr lang="zh-CN" altLang="en-US" sz="3200" b="1" dirty="0">
                <a:gradFill flip="none" rotWithShape="1">
                  <a:gsLst>
                    <a:gs pos="0">
                      <a:schemeClr val="accent3"/>
                    </a:gs>
                    <a:gs pos="100000">
                      <a:schemeClr val="accent3">
                        <a:lumMod val="75000"/>
                      </a:schemeClr>
                    </a:gs>
                  </a:gsLst>
                  <a:lin ang="2700000" scaled="1"/>
                  <a:tileRect/>
                </a:gradFill>
                <a:latin typeface="+mj-ea"/>
                <a:ea typeface="+mj-ea"/>
              </a:rPr>
              <a:t>研究成果</a:t>
            </a:r>
          </a:p>
        </p:txBody>
      </p:sp>
      <p:sp>
        <p:nvSpPr>
          <p:cNvPr id="3" name="矩形: 圆顶角 2">
            <a:extLst>
              <a:ext uri="{FF2B5EF4-FFF2-40B4-BE49-F238E27FC236}">
                <a16:creationId xmlns:a16="http://schemas.microsoft.com/office/drawing/2014/main" id="{A8434E07-0E8C-E45E-8C20-9E2AE7CE43A1}"/>
              </a:ext>
            </a:extLst>
          </p:cNvPr>
          <p:cNvSpPr/>
          <p:nvPr/>
        </p:nvSpPr>
        <p:spPr>
          <a:xfrm>
            <a:off x="7295909" y="1238490"/>
            <a:ext cx="4200766" cy="5619509"/>
          </a:xfrm>
          <a:prstGeom prst="round2SameRect">
            <a:avLst/>
          </a:prstGeom>
          <a:blipFill>
            <a:blip r:embed="rId2"/>
            <a:srcRect/>
            <a:stretch>
              <a:fillRect l="-50260" r="-5026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文本框 4">
            <a:extLst>
              <a:ext uri="{FF2B5EF4-FFF2-40B4-BE49-F238E27FC236}">
                <a16:creationId xmlns:a16="http://schemas.microsoft.com/office/drawing/2014/main" id="{1AC09AFF-851A-731F-F429-9A42E36CA9C4}"/>
              </a:ext>
            </a:extLst>
          </p:cNvPr>
          <p:cNvSpPr txBox="1"/>
          <p:nvPr/>
        </p:nvSpPr>
        <p:spPr>
          <a:xfrm>
            <a:off x="1675990" y="1862055"/>
            <a:ext cx="1497515" cy="584775"/>
          </a:xfrm>
          <a:prstGeom prst="rect">
            <a:avLst/>
          </a:prstGeom>
          <a:noFill/>
        </p:spPr>
        <p:txBody>
          <a:bodyPr wrap="square" rtlCol="0" anchor="ctr" anchorCtr="0">
            <a:spAutoFit/>
          </a:bodyPr>
          <a:lstStyle>
            <a:defPPr>
              <a:defRPr lang="zh-CN"/>
            </a:defPPr>
            <a:lvl1pPr>
              <a:defRPr sz="3200" b="1">
                <a:gradFill flip="none" rotWithShape="1">
                  <a:gsLst>
                    <a:gs pos="0">
                      <a:schemeClr val="accent3"/>
                    </a:gs>
                    <a:gs pos="100000">
                      <a:schemeClr val="accent3">
                        <a:lumMod val="75000"/>
                      </a:schemeClr>
                    </a:gs>
                  </a:gsLst>
                  <a:lin ang="2700000" scaled="1"/>
                  <a:tileRect/>
                </a:gradFill>
                <a:latin typeface="+mj-ea"/>
                <a:ea typeface="+mj-ea"/>
              </a:defRPr>
            </a:lvl1pPr>
          </a:lstStyle>
          <a:p>
            <a:pPr algn="ctr"/>
            <a:r>
              <a:rPr lang="en-US" altLang="zh-CN" dirty="0" err="1">
                <a:latin typeface="+mn-ea"/>
                <a:ea typeface="+mn-ea"/>
              </a:rPr>
              <a:t>jammdb</a:t>
            </a:r>
            <a:endParaRPr lang="zh-CN" altLang="en-US" dirty="0">
              <a:latin typeface="+mn-ea"/>
              <a:ea typeface="+mn-ea"/>
            </a:endParaRPr>
          </a:p>
        </p:txBody>
      </p:sp>
      <p:sp>
        <p:nvSpPr>
          <p:cNvPr id="6" name="文本框 5">
            <a:extLst>
              <a:ext uri="{FF2B5EF4-FFF2-40B4-BE49-F238E27FC236}">
                <a16:creationId xmlns:a16="http://schemas.microsoft.com/office/drawing/2014/main" id="{33AF6C54-4E84-0D83-E3B3-6E0F943547A1}"/>
              </a:ext>
            </a:extLst>
          </p:cNvPr>
          <p:cNvSpPr txBox="1"/>
          <p:nvPr/>
        </p:nvSpPr>
        <p:spPr>
          <a:xfrm>
            <a:off x="871761" y="2711946"/>
            <a:ext cx="3078816" cy="2707344"/>
          </a:xfrm>
          <a:prstGeom prst="rect">
            <a:avLst/>
          </a:prstGeom>
          <a:noFill/>
        </p:spPr>
        <p:txBody>
          <a:bodyPr wrap="square" rtlCol="0" anchor="t" anchorCtr="0">
            <a:spAutoFit/>
          </a:bodyPr>
          <a:lstStyle/>
          <a:p>
            <a:pPr algn="l">
              <a:lnSpc>
                <a:spcPct val="120000"/>
              </a:lnSpc>
              <a:spcAft>
                <a:spcPts val="600"/>
              </a:spcAft>
            </a:pPr>
            <a:r>
              <a:rPr lang="zh-CN" altLang="en-US" b="0" i="0" dirty="0">
                <a:solidFill>
                  <a:srgbClr val="1F2328"/>
                </a:solidFill>
                <a:effectLst/>
                <a:latin typeface="-apple-system"/>
              </a:rPr>
              <a:t>适合需要持久化存储且数据不常变化的应用场景，但在高频写入和并发处理方面可能会受到性能限制。尽管它在数据安全性和持久性方面具有优势，但频繁的 </a:t>
            </a:r>
            <a:r>
              <a:rPr lang="en-US" altLang="zh-CN" b="0" i="0" dirty="0">
                <a:solidFill>
                  <a:srgbClr val="1F2328"/>
                </a:solidFill>
                <a:effectLst/>
                <a:latin typeface="-apple-system"/>
              </a:rPr>
              <a:t>I/O </a:t>
            </a:r>
            <a:r>
              <a:rPr lang="zh-CN" altLang="en-US" b="0" i="0" dirty="0">
                <a:solidFill>
                  <a:srgbClr val="1F2328"/>
                </a:solidFill>
                <a:effectLst/>
                <a:latin typeface="-apple-system"/>
              </a:rPr>
              <a:t>操作和锁竞争可能成为性能瓶颈。</a:t>
            </a:r>
            <a:endParaRPr lang="en-US" altLang="zh-CN" dirty="0">
              <a:solidFill>
                <a:schemeClr val="tx1">
                  <a:lumMod val="75000"/>
                  <a:lumOff val="25000"/>
                </a:schemeClr>
              </a:solidFill>
              <a:latin typeface="+mj-ea"/>
              <a:ea typeface="+mj-ea"/>
            </a:endParaRPr>
          </a:p>
        </p:txBody>
      </p:sp>
      <p:sp>
        <p:nvSpPr>
          <p:cNvPr id="7" name="文本框 6">
            <a:extLst>
              <a:ext uri="{FF2B5EF4-FFF2-40B4-BE49-F238E27FC236}">
                <a16:creationId xmlns:a16="http://schemas.microsoft.com/office/drawing/2014/main" id="{F33E5243-EA81-19C2-7516-B72F0FC5A484}"/>
              </a:ext>
            </a:extLst>
          </p:cNvPr>
          <p:cNvSpPr txBox="1"/>
          <p:nvPr/>
        </p:nvSpPr>
        <p:spPr>
          <a:xfrm>
            <a:off x="4686506" y="1862054"/>
            <a:ext cx="1330212" cy="584775"/>
          </a:xfrm>
          <a:prstGeom prst="rect">
            <a:avLst/>
          </a:prstGeom>
          <a:noFill/>
        </p:spPr>
        <p:txBody>
          <a:bodyPr wrap="square" rtlCol="0" anchor="ctr" anchorCtr="0">
            <a:spAutoFit/>
          </a:bodyPr>
          <a:lstStyle>
            <a:defPPr>
              <a:defRPr lang="zh-CN"/>
            </a:defPPr>
            <a:lvl1pPr algn="ctr">
              <a:defRPr sz="2400" b="1">
                <a:gradFill flip="none" rotWithShape="1">
                  <a:gsLst>
                    <a:gs pos="0">
                      <a:schemeClr val="accent3"/>
                    </a:gs>
                    <a:gs pos="100000">
                      <a:schemeClr val="accent3">
                        <a:lumMod val="75000"/>
                      </a:schemeClr>
                    </a:gs>
                  </a:gsLst>
                  <a:lin ang="2700000" scaled="1"/>
                  <a:tileRect/>
                </a:gradFill>
                <a:latin typeface="+mn-ea"/>
              </a:defRPr>
            </a:lvl1pPr>
          </a:lstStyle>
          <a:p>
            <a:r>
              <a:rPr lang="en-US" altLang="zh-CN" sz="3200" dirty="0"/>
              <a:t>sled</a:t>
            </a:r>
            <a:endParaRPr lang="zh-CN" altLang="en-US" sz="3200" dirty="0"/>
          </a:p>
        </p:txBody>
      </p:sp>
      <p:sp>
        <p:nvSpPr>
          <p:cNvPr id="8" name="文本框 7">
            <a:extLst>
              <a:ext uri="{FF2B5EF4-FFF2-40B4-BE49-F238E27FC236}">
                <a16:creationId xmlns:a16="http://schemas.microsoft.com/office/drawing/2014/main" id="{F9A07893-0808-8FDA-7838-F84D7D56EF66}"/>
              </a:ext>
            </a:extLst>
          </p:cNvPr>
          <p:cNvSpPr txBox="1"/>
          <p:nvPr/>
        </p:nvSpPr>
        <p:spPr>
          <a:xfrm>
            <a:off x="4208380" y="2711946"/>
            <a:ext cx="3042489" cy="2374946"/>
          </a:xfrm>
          <a:prstGeom prst="rect">
            <a:avLst/>
          </a:prstGeom>
          <a:noFill/>
        </p:spPr>
        <p:txBody>
          <a:bodyPr wrap="square" rtlCol="0" anchor="t" anchorCtr="0">
            <a:spAutoFit/>
          </a:bodyPr>
          <a:lstStyle/>
          <a:p>
            <a:pPr algn="l">
              <a:lnSpc>
                <a:spcPct val="120000"/>
              </a:lnSpc>
              <a:spcAft>
                <a:spcPts val="600"/>
              </a:spcAft>
            </a:pPr>
            <a:r>
              <a:rPr lang="zh-CN" altLang="en-US" b="0" i="0" dirty="0">
                <a:solidFill>
                  <a:srgbClr val="1F2328"/>
                </a:solidFill>
                <a:effectLst/>
                <a:latin typeface="-apple-system"/>
              </a:rPr>
              <a:t>适合需要快速读写的高并发应用，其内存存储和高效的并发控制使其在性能上优于 </a:t>
            </a:r>
            <a:r>
              <a:rPr lang="en-US" altLang="zh-CN" b="0" i="0" dirty="0">
                <a:solidFill>
                  <a:srgbClr val="1F2328"/>
                </a:solidFill>
                <a:effectLst/>
                <a:latin typeface="-apple-system"/>
              </a:rPr>
              <a:t>Sled</a:t>
            </a:r>
            <a:r>
              <a:rPr lang="zh-CN" altLang="en-US" b="0" i="0" dirty="0">
                <a:solidFill>
                  <a:srgbClr val="1F2328"/>
                </a:solidFill>
                <a:effectLst/>
                <a:latin typeface="-apple-system"/>
              </a:rPr>
              <a:t>。对于实时性要求高的场景，</a:t>
            </a:r>
            <a:r>
              <a:rPr lang="en-US" altLang="zh-CN" b="0" i="0" dirty="0" err="1">
                <a:solidFill>
                  <a:srgbClr val="1F2328"/>
                </a:solidFill>
                <a:effectLst/>
                <a:latin typeface="-apple-system"/>
              </a:rPr>
              <a:t>JammDB</a:t>
            </a:r>
            <a:r>
              <a:rPr lang="en-US" altLang="zh-CN" b="0" i="0" dirty="0">
                <a:solidFill>
                  <a:srgbClr val="1F2328"/>
                </a:solidFill>
                <a:effectLst/>
                <a:latin typeface="-apple-system"/>
              </a:rPr>
              <a:t> </a:t>
            </a:r>
            <a:r>
              <a:rPr lang="zh-CN" altLang="en-US" b="0" i="0" dirty="0">
                <a:solidFill>
                  <a:srgbClr val="1F2328"/>
                </a:solidFill>
                <a:effectLst/>
                <a:latin typeface="-apple-system"/>
              </a:rPr>
              <a:t>提供了更好的响应时间和吞吐量，是一个理想的选择。</a:t>
            </a:r>
            <a:endParaRPr lang="en-US" altLang="zh-CN" dirty="0">
              <a:solidFill>
                <a:schemeClr val="tx1">
                  <a:lumMod val="75000"/>
                  <a:lumOff val="25000"/>
                </a:schemeClr>
              </a:solidFill>
              <a:latin typeface="+mj-ea"/>
              <a:ea typeface="+mj-ea"/>
            </a:endParaRPr>
          </a:p>
        </p:txBody>
      </p:sp>
      <p:cxnSp>
        <p:nvCxnSpPr>
          <p:cNvPr id="12" name="直接连接符 11">
            <a:extLst>
              <a:ext uri="{FF2B5EF4-FFF2-40B4-BE49-F238E27FC236}">
                <a16:creationId xmlns:a16="http://schemas.microsoft.com/office/drawing/2014/main" id="{0D6C7367-7CDB-54D6-A12F-21E8A2D6A3C8}"/>
              </a:ext>
            </a:extLst>
          </p:cNvPr>
          <p:cNvCxnSpPr>
            <a:cxnSpLocks/>
          </p:cNvCxnSpPr>
          <p:nvPr/>
        </p:nvCxnSpPr>
        <p:spPr>
          <a:xfrm flipH="1">
            <a:off x="3982720" y="2711946"/>
            <a:ext cx="12897" cy="2672596"/>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1860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2CD8832-5AE5-35B1-AA76-473DB7E28A67}"/>
              </a:ext>
            </a:extLst>
          </p:cNvPr>
          <p:cNvSpPr txBox="1">
            <a:spLocks/>
          </p:cNvSpPr>
          <p:nvPr/>
        </p:nvSpPr>
        <p:spPr>
          <a:xfrm>
            <a:off x="4295775" y="1574675"/>
            <a:ext cx="3600450" cy="1842750"/>
          </a:xfrm>
          <a:prstGeom prst="rect">
            <a:avLst/>
          </a:prstGeom>
        </p:spPr>
        <p:txBody>
          <a:bodyPr>
            <a:spAutoFit/>
          </a:bodyPr>
          <a:lstStyle>
            <a:lvl1pPr marL="0" indent="0" algn="ctr" defTabSz="914400" rtl="0" eaLnBrk="1" latinLnBrk="0" hangingPunct="1">
              <a:lnSpc>
                <a:spcPct val="90000"/>
              </a:lnSpc>
              <a:spcBef>
                <a:spcPts val="1000"/>
              </a:spcBef>
              <a:buFont typeface="Arial" panose="020B0604020202020204" pitchFamily="34" charset="0"/>
              <a:buNone/>
              <a:defRPr sz="16600" b="1" kern="1200">
                <a:gradFill flip="none" rotWithShape="1">
                  <a:gsLst>
                    <a:gs pos="0">
                      <a:schemeClr val="accent1"/>
                    </a:gs>
                    <a:gs pos="100000">
                      <a:schemeClr val="accent1">
                        <a:alpha val="0"/>
                      </a:schemeClr>
                    </a:gs>
                  </a:gsLst>
                  <a:lin ang="54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gradFill flip="none" rotWithShape="1">
                  <a:gsLst>
                    <a:gs pos="0">
                      <a:schemeClr val="accent1"/>
                    </a:gs>
                    <a:gs pos="80000">
                      <a:schemeClr val="accent1">
                        <a:alpha val="0"/>
                      </a:schemeClr>
                    </a:gs>
                  </a:gsLst>
                  <a:lin ang="5400000" scaled="1"/>
                  <a:tileRect/>
                </a:gradFill>
              </a:rPr>
              <a:t>04</a:t>
            </a:r>
            <a:endParaRPr lang="zh-CN" altLang="en-US" dirty="0">
              <a:gradFill flip="none" rotWithShape="1">
                <a:gsLst>
                  <a:gs pos="0">
                    <a:schemeClr val="accent1"/>
                  </a:gs>
                  <a:gs pos="80000">
                    <a:schemeClr val="accent1">
                      <a:alpha val="0"/>
                    </a:schemeClr>
                  </a:gs>
                </a:gsLst>
                <a:lin ang="5400000" scaled="1"/>
                <a:tileRect/>
              </a:gradFill>
            </a:endParaRPr>
          </a:p>
        </p:txBody>
      </p:sp>
      <p:sp>
        <p:nvSpPr>
          <p:cNvPr id="3" name="文本框 2">
            <a:extLst>
              <a:ext uri="{FF2B5EF4-FFF2-40B4-BE49-F238E27FC236}">
                <a16:creationId xmlns:a16="http://schemas.microsoft.com/office/drawing/2014/main" id="{13A16600-C19F-FEDD-F8C9-7CADD85E1B7A}"/>
              </a:ext>
            </a:extLst>
          </p:cNvPr>
          <p:cNvSpPr txBox="1"/>
          <p:nvPr/>
        </p:nvSpPr>
        <p:spPr>
          <a:xfrm>
            <a:off x="3857942" y="2950970"/>
            <a:ext cx="4476117" cy="1107996"/>
          </a:xfrm>
          <a:prstGeom prst="rect">
            <a:avLst/>
          </a:prstGeom>
          <a:noFill/>
        </p:spPr>
        <p:txBody>
          <a:bodyPr wrap="square" lIns="0" tIns="0" rIns="0" bIns="0" rtlCol="0">
            <a:spAutoFit/>
          </a:bodyPr>
          <a:lstStyle/>
          <a:p>
            <a:pPr algn="ctr"/>
            <a:r>
              <a:rPr lang="zh-CN" altLang="en-US" sz="3600" b="1" i="0" dirty="0">
                <a:solidFill>
                  <a:srgbClr val="1F2328"/>
                </a:solidFill>
                <a:effectLst/>
                <a:latin typeface="-apple-system"/>
              </a:rPr>
              <a:t>研究计划与预期进展</a:t>
            </a:r>
          </a:p>
          <a:p>
            <a:pPr algn="ctr"/>
            <a:endParaRPr lang="zh-CN" altLang="en-US" sz="3600" b="1" dirty="0">
              <a:solidFill>
                <a:schemeClr val="tx1">
                  <a:lumMod val="75000"/>
                  <a:lumOff val="25000"/>
                </a:schemeClr>
              </a:solidFill>
              <a:latin typeface="+mj-ea"/>
              <a:ea typeface="+mj-ea"/>
            </a:endParaRPr>
          </a:p>
        </p:txBody>
      </p:sp>
      <p:sp>
        <p:nvSpPr>
          <p:cNvPr id="4" name="文本框 3">
            <a:extLst>
              <a:ext uri="{FF2B5EF4-FFF2-40B4-BE49-F238E27FC236}">
                <a16:creationId xmlns:a16="http://schemas.microsoft.com/office/drawing/2014/main" id="{52E5D30D-0651-9507-70F8-24C47B16CAE3}"/>
              </a:ext>
            </a:extLst>
          </p:cNvPr>
          <p:cNvSpPr txBox="1"/>
          <p:nvPr/>
        </p:nvSpPr>
        <p:spPr>
          <a:xfrm>
            <a:off x="3857941" y="3535745"/>
            <a:ext cx="4476117" cy="646331"/>
          </a:xfrm>
          <a:prstGeom prst="rect">
            <a:avLst/>
          </a:prstGeom>
          <a:noFill/>
        </p:spPr>
        <p:txBody>
          <a:bodyPr wrap="square" rtlCol="0">
            <a:spAutoFit/>
          </a:bodyPr>
          <a:lstStyle/>
          <a:p>
            <a:pPr algn="ctr"/>
            <a:r>
              <a:rPr lang="en-US" altLang="zh-CN" dirty="0">
                <a:solidFill>
                  <a:schemeClr val="tx1">
                    <a:lumMod val="75000"/>
                    <a:lumOff val="25000"/>
                  </a:schemeClr>
                </a:solidFill>
              </a:rPr>
              <a:t>Research plan and expected progress</a:t>
            </a:r>
          </a:p>
          <a:p>
            <a:pPr algn="ctr"/>
            <a:endParaRPr lang="en-US" altLang="zh-CN" dirty="0">
              <a:solidFill>
                <a:schemeClr val="tx1">
                  <a:lumMod val="75000"/>
                  <a:lumOff val="25000"/>
                </a:schemeClr>
              </a:solidFill>
            </a:endParaRPr>
          </a:p>
        </p:txBody>
      </p:sp>
    </p:spTree>
    <p:extLst>
      <p:ext uri="{BB962C8B-B14F-4D97-AF65-F5344CB8AC3E}">
        <p14:creationId xmlns:p14="http://schemas.microsoft.com/office/powerpoint/2010/main" val="16237674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D86408AC-89F6-8014-4941-3DDE02E494B3}"/>
              </a:ext>
            </a:extLst>
          </p:cNvPr>
          <p:cNvSpPr/>
          <p:nvPr/>
        </p:nvSpPr>
        <p:spPr>
          <a:xfrm>
            <a:off x="8829373" y="-978655"/>
            <a:ext cx="3797619" cy="3797619"/>
          </a:xfrm>
          <a:prstGeom prst="ellipse">
            <a:avLst/>
          </a:prstGeom>
          <a:gradFill>
            <a:gsLst>
              <a:gs pos="100000">
                <a:schemeClr val="accent3"/>
              </a:gs>
              <a:gs pos="2000">
                <a:schemeClr val="accent3">
                  <a:lumMod val="20000"/>
                  <a:lumOff val="80000"/>
                </a:schemeClr>
              </a:gs>
            </a:gsLst>
            <a:path path="circle">
              <a:fillToRect r="100000" b="100000"/>
            </a:path>
          </a:gradFill>
          <a:ln>
            <a:noFill/>
          </a:ln>
          <a:effectLst>
            <a:outerShdw blurRad="254000" dist="127000" dir="8100000" algn="tr" rotWithShape="0">
              <a:schemeClr val="accent3">
                <a:lumMod val="50000"/>
                <a:alpha val="20000"/>
              </a:schemeClr>
            </a:out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 name="椭圆 2">
            <a:extLst>
              <a:ext uri="{FF2B5EF4-FFF2-40B4-BE49-F238E27FC236}">
                <a16:creationId xmlns:a16="http://schemas.microsoft.com/office/drawing/2014/main" id="{BE93DF0F-3697-BACD-6177-568BECC8F11E}"/>
              </a:ext>
            </a:extLst>
          </p:cNvPr>
          <p:cNvSpPr/>
          <p:nvPr/>
        </p:nvSpPr>
        <p:spPr>
          <a:xfrm>
            <a:off x="8240262" y="5404584"/>
            <a:ext cx="1015663" cy="1015663"/>
          </a:xfrm>
          <a:prstGeom prst="ellipse">
            <a:avLst/>
          </a:prstGeom>
          <a:gradFill>
            <a:gsLst>
              <a:gs pos="100000">
                <a:schemeClr val="accent3"/>
              </a:gs>
              <a:gs pos="2000">
                <a:schemeClr val="accent3">
                  <a:lumMod val="20000"/>
                  <a:lumOff val="80000"/>
                </a:schemeClr>
              </a:gs>
            </a:gsLst>
            <a:path path="circle">
              <a:fillToRect r="100000" b="100000"/>
            </a:path>
          </a:gradFill>
          <a:ln>
            <a:noFill/>
          </a:ln>
          <a:effectLst>
            <a:outerShdw blurRad="254000" dist="127000" dir="8100000" algn="tr" rotWithShape="0">
              <a:schemeClr val="accent3">
                <a:lumMod val="50000"/>
                <a:alpha val="20000"/>
              </a:schemeClr>
            </a:outerShdw>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 name="矩形 3">
            <a:extLst>
              <a:ext uri="{FF2B5EF4-FFF2-40B4-BE49-F238E27FC236}">
                <a16:creationId xmlns:a16="http://schemas.microsoft.com/office/drawing/2014/main" id="{86EB415B-C54A-FC91-10F6-19F2D6516AE6}"/>
              </a:ext>
            </a:extLst>
          </p:cNvPr>
          <p:cNvSpPr/>
          <p:nvPr/>
        </p:nvSpPr>
        <p:spPr>
          <a:xfrm>
            <a:off x="0" y="0"/>
            <a:ext cx="4295775" cy="68580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文本框 4">
            <a:extLst>
              <a:ext uri="{FF2B5EF4-FFF2-40B4-BE49-F238E27FC236}">
                <a16:creationId xmlns:a16="http://schemas.microsoft.com/office/drawing/2014/main" id="{AE87128B-C08D-9A7E-2282-9D34C8A324A3}"/>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i="0" dirty="0">
                <a:solidFill>
                  <a:schemeClr val="accent1">
                    <a:lumMod val="75000"/>
                  </a:schemeClr>
                </a:solidFill>
                <a:effectLst/>
                <a:latin typeface="-apple-system"/>
              </a:rPr>
              <a:t>研究计划与预期进展</a:t>
            </a:r>
          </a:p>
        </p:txBody>
      </p:sp>
      <p:grpSp>
        <p:nvGrpSpPr>
          <p:cNvPr id="7" name="组合 6">
            <a:extLst>
              <a:ext uri="{FF2B5EF4-FFF2-40B4-BE49-F238E27FC236}">
                <a16:creationId xmlns:a16="http://schemas.microsoft.com/office/drawing/2014/main" id="{3A3893CC-9BDA-8CD8-0439-21335B4E289A}"/>
              </a:ext>
            </a:extLst>
          </p:cNvPr>
          <p:cNvGrpSpPr/>
          <p:nvPr/>
        </p:nvGrpSpPr>
        <p:grpSpPr>
          <a:xfrm>
            <a:off x="695325" y="296758"/>
            <a:ext cx="474953" cy="611292"/>
            <a:chOff x="695325" y="296758"/>
            <a:chExt cx="474953" cy="611292"/>
          </a:xfrm>
        </p:grpSpPr>
        <p:sp>
          <p:nvSpPr>
            <p:cNvPr id="8" name="椭圆 7">
              <a:extLst>
                <a:ext uri="{FF2B5EF4-FFF2-40B4-BE49-F238E27FC236}">
                  <a16:creationId xmlns:a16="http://schemas.microsoft.com/office/drawing/2014/main" id="{BC70005D-D183-041E-1DB3-2BED202335F9}"/>
                </a:ext>
              </a:extLst>
            </p:cNvPr>
            <p:cNvSpPr/>
            <p:nvPr userDrawn="1"/>
          </p:nvSpPr>
          <p:spPr>
            <a:xfrm>
              <a:off x="695325" y="296758"/>
              <a:ext cx="389041" cy="389041"/>
            </a:xfrm>
            <a:prstGeom prst="ellipse">
              <a:avLst/>
            </a:prstGeom>
            <a:gradFill flip="none" rotWithShape="1">
              <a:gsLst>
                <a:gs pos="0">
                  <a:schemeClr val="accent3">
                    <a:lumMod val="20000"/>
                    <a:lumOff val="80000"/>
                  </a:schemeClr>
                </a:gs>
                <a:gs pos="100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lvl="0" algn="ctr"/>
              <a:endParaRPr lang="zh-CN" altLang="en-US"/>
            </a:p>
          </p:txBody>
        </p:sp>
        <p:sp>
          <p:nvSpPr>
            <p:cNvPr id="9" name="椭圆 8">
              <a:extLst>
                <a:ext uri="{FF2B5EF4-FFF2-40B4-BE49-F238E27FC236}">
                  <a16:creationId xmlns:a16="http://schemas.microsoft.com/office/drawing/2014/main" id="{E1C5B8AF-4918-6668-8F89-9E1AE1885241}"/>
                </a:ext>
              </a:extLst>
            </p:cNvPr>
            <p:cNvSpPr/>
            <p:nvPr userDrawn="1"/>
          </p:nvSpPr>
          <p:spPr>
            <a:xfrm>
              <a:off x="781237" y="519009"/>
              <a:ext cx="389041" cy="389041"/>
            </a:xfrm>
            <a:prstGeom prst="ellipse">
              <a:avLst/>
            </a:prstGeom>
            <a:gradFill flip="none" rotWithShape="1">
              <a:gsLst>
                <a:gs pos="100000">
                  <a:schemeClr val="accent3">
                    <a:lumMod val="40000"/>
                    <a:lumOff val="60000"/>
                  </a:schemeClr>
                </a:gs>
                <a:gs pos="5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lvl="0" algn="ctr"/>
              <a:endParaRPr lang="zh-CN" altLang="en-US"/>
            </a:p>
          </p:txBody>
        </p:sp>
      </p:grpSp>
      <p:sp>
        <p:nvSpPr>
          <p:cNvPr id="10" name="椭圆 9">
            <a:extLst>
              <a:ext uri="{FF2B5EF4-FFF2-40B4-BE49-F238E27FC236}">
                <a16:creationId xmlns:a16="http://schemas.microsoft.com/office/drawing/2014/main" id="{963DA97C-A408-4646-1C9E-7DFB8EADD9A8}"/>
              </a:ext>
            </a:extLst>
          </p:cNvPr>
          <p:cNvSpPr/>
          <p:nvPr/>
        </p:nvSpPr>
        <p:spPr>
          <a:xfrm>
            <a:off x="940873" y="5293062"/>
            <a:ext cx="1015663" cy="1015663"/>
          </a:xfrm>
          <a:prstGeom prst="ellipse">
            <a:avLst/>
          </a:prstGeom>
          <a:gradFill>
            <a:gsLst>
              <a:gs pos="100000">
                <a:schemeClr val="accent3"/>
              </a:gs>
              <a:gs pos="2000">
                <a:schemeClr val="accent3">
                  <a:lumMod val="20000"/>
                  <a:lumOff val="80000"/>
                </a:schemeClr>
              </a:gs>
            </a:gsLst>
            <a:path path="circle">
              <a:fillToRect r="100000" b="100000"/>
            </a:path>
          </a:gradFill>
          <a:ln>
            <a:noFill/>
          </a:ln>
          <a:effectLst>
            <a:outerShdw blurRad="254000" dist="127000" dir="8100000" algn="tr" rotWithShape="0">
              <a:schemeClr val="accent3">
                <a:lumMod val="50000"/>
                <a:alpha val="20000"/>
              </a:schemeClr>
            </a:outerShdw>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5" name="文本框 14">
            <a:extLst>
              <a:ext uri="{FF2B5EF4-FFF2-40B4-BE49-F238E27FC236}">
                <a16:creationId xmlns:a16="http://schemas.microsoft.com/office/drawing/2014/main" id="{6CEB879D-043E-C8F1-1BB7-9996CCD4CB19}"/>
              </a:ext>
            </a:extLst>
          </p:cNvPr>
          <p:cNvSpPr txBox="1"/>
          <p:nvPr/>
        </p:nvSpPr>
        <p:spPr>
          <a:xfrm>
            <a:off x="472512" y="1130301"/>
            <a:ext cx="10894736" cy="5632311"/>
          </a:xfrm>
          <a:prstGeom prst="rect">
            <a:avLst/>
          </a:prstGeom>
          <a:noFill/>
        </p:spPr>
        <p:txBody>
          <a:bodyPr wrap="square" rtlCol="0" anchor="t" anchorCtr="0">
            <a:spAutoFit/>
          </a:bodyPr>
          <a:lstStyle/>
          <a:p>
            <a:pPr algn="l"/>
            <a:r>
              <a:rPr lang="en-US" altLang="zh-CN" sz="2400" b="1" i="0" dirty="0">
                <a:solidFill>
                  <a:srgbClr val="1F2328"/>
                </a:solidFill>
                <a:effectLst/>
                <a:latin typeface="+mn-ea"/>
              </a:rPr>
              <a:t>2024</a:t>
            </a:r>
            <a:r>
              <a:rPr lang="zh-CN" altLang="en-US" sz="2400" b="1" i="0" dirty="0">
                <a:solidFill>
                  <a:srgbClr val="1F2328"/>
                </a:solidFill>
                <a:effectLst/>
                <a:latin typeface="+mn-ea"/>
              </a:rPr>
              <a:t>年</a:t>
            </a:r>
            <a:r>
              <a:rPr lang="en-US" altLang="zh-CN" sz="2400" b="1" i="0" dirty="0">
                <a:solidFill>
                  <a:srgbClr val="1F2328"/>
                </a:solidFill>
                <a:effectLst/>
                <a:latin typeface="+mn-ea"/>
              </a:rPr>
              <a:t>10</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a:t>
            </a:r>
            <a:r>
              <a:rPr lang="en-US" altLang="zh-CN" sz="2400" b="1" i="0" dirty="0" err="1">
                <a:solidFill>
                  <a:srgbClr val="1F2328"/>
                </a:solidFill>
                <a:effectLst/>
                <a:latin typeface="+mn-ea"/>
              </a:rPr>
              <a:t>Alien_OS</a:t>
            </a:r>
            <a:r>
              <a:rPr lang="zh-CN" altLang="en-US" sz="2400" b="1" i="0" dirty="0">
                <a:solidFill>
                  <a:srgbClr val="1F2328"/>
                </a:solidFill>
                <a:effectLst/>
                <a:latin typeface="+mn-ea"/>
              </a:rPr>
              <a:t>接口的异步化改造</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2024</a:t>
            </a:r>
            <a:r>
              <a:rPr lang="zh-CN" altLang="en-US" sz="2400" b="1" i="0" dirty="0">
                <a:solidFill>
                  <a:srgbClr val="1F2328"/>
                </a:solidFill>
                <a:effectLst/>
                <a:latin typeface="+mn-ea"/>
              </a:rPr>
              <a:t>年</a:t>
            </a:r>
            <a:r>
              <a:rPr lang="en-US" altLang="zh-CN" sz="2400" b="1" i="0" dirty="0">
                <a:solidFill>
                  <a:srgbClr val="1F2328"/>
                </a:solidFill>
                <a:effectLst/>
                <a:latin typeface="+mn-ea"/>
              </a:rPr>
              <a:t>11</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a:t>
            </a:r>
            <a:r>
              <a:rPr lang="en-US" altLang="zh-CN" sz="2400" b="1" i="0" dirty="0" err="1">
                <a:solidFill>
                  <a:srgbClr val="1F2328"/>
                </a:solidFill>
                <a:effectLst/>
                <a:latin typeface="+mn-ea"/>
              </a:rPr>
              <a:t>Alien_OS</a:t>
            </a:r>
            <a:r>
              <a:rPr lang="zh-CN" altLang="en-US" sz="2400" b="1" i="0" dirty="0">
                <a:solidFill>
                  <a:srgbClr val="1F2328"/>
                </a:solidFill>
                <a:effectLst/>
                <a:latin typeface="+mn-ea"/>
              </a:rPr>
              <a:t>异步化的初步测试与性能评估</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2024</a:t>
            </a:r>
            <a:r>
              <a:rPr lang="zh-CN" altLang="en-US" sz="2400" b="1" i="0" dirty="0">
                <a:solidFill>
                  <a:srgbClr val="1F2328"/>
                </a:solidFill>
                <a:effectLst/>
                <a:latin typeface="+mn-ea"/>
              </a:rPr>
              <a:t>年</a:t>
            </a:r>
            <a:r>
              <a:rPr lang="en-US" altLang="zh-CN" sz="2400" b="1" i="0" dirty="0">
                <a:solidFill>
                  <a:srgbClr val="1F2328"/>
                </a:solidFill>
                <a:effectLst/>
                <a:latin typeface="+mn-ea"/>
              </a:rPr>
              <a:t>12</a:t>
            </a:r>
            <a:r>
              <a:rPr lang="zh-CN" altLang="en-US" sz="2400" b="1" i="0" dirty="0">
                <a:solidFill>
                  <a:srgbClr val="1F2328"/>
                </a:solidFill>
                <a:effectLst/>
                <a:latin typeface="+mn-ea"/>
              </a:rPr>
              <a:t>月 </a:t>
            </a:r>
            <a:r>
              <a:rPr lang="en-US" altLang="zh-CN" sz="2400" b="1" i="0" dirty="0">
                <a:solidFill>
                  <a:srgbClr val="1F2328"/>
                </a:solidFill>
                <a:effectLst/>
                <a:latin typeface="+mn-ea"/>
              </a:rPr>
              <a:t>- 2025</a:t>
            </a:r>
            <a:r>
              <a:rPr lang="zh-CN" altLang="en-US" sz="2400" b="1" i="0" dirty="0">
                <a:solidFill>
                  <a:srgbClr val="1F2328"/>
                </a:solidFill>
                <a:effectLst/>
                <a:latin typeface="+mn-ea"/>
              </a:rPr>
              <a:t>年</a:t>
            </a:r>
            <a:r>
              <a:rPr lang="en-US" altLang="zh-CN" sz="2400" b="1" i="0" dirty="0">
                <a:solidFill>
                  <a:srgbClr val="1F2328"/>
                </a:solidFill>
                <a:effectLst/>
                <a:latin typeface="+mn-ea"/>
              </a:rPr>
              <a:t>1</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目标：完成文件系统的异步化改造</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2025</a:t>
            </a:r>
            <a:r>
              <a:rPr lang="zh-CN" altLang="en-US" sz="2400" b="1" i="0" dirty="0">
                <a:solidFill>
                  <a:srgbClr val="1F2328"/>
                </a:solidFill>
                <a:effectLst/>
                <a:latin typeface="+mn-ea"/>
              </a:rPr>
              <a:t>年</a:t>
            </a:r>
            <a:r>
              <a:rPr lang="en-US" altLang="zh-CN" sz="2400" b="1" i="0" dirty="0">
                <a:solidFill>
                  <a:srgbClr val="1F2328"/>
                </a:solidFill>
                <a:effectLst/>
                <a:latin typeface="+mn-ea"/>
              </a:rPr>
              <a:t>2</a:t>
            </a:r>
            <a:r>
              <a:rPr lang="zh-CN" altLang="en-US" sz="2400" b="1" i="0" dirty="0">
                <a:solidFill>
                  <a:srgbClr val="1F2328"/>
                </a:solidFill>
                <a:effectLst/>
                <a:latin typeface="+mn-ea"/>
              </a:rPr>
              <a:t>月 </a:t>
            </a:r>
            <a:r>
              <a:rPr lang="en-US" altLang="zh-CN" sz="2400" b="1" i="0" dirty="0">
                <a:solidFill>
                  <a:srgbClr val="1F2328"/>
                </a:solidFill>
                <a:effectLst/>
                <a:latin typeface="+mn-ea"/>
              </a:rPr>
              <a:t>- 3</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目标：引入</a:t>
            </a:r>
            <a:r>
              <a:rPr lang="en-US" altLang="zh-CN" sz="2400" b="1" i="0" dirty="0">
                <a:solidFill>
                  <a:srgbClr val="1F2328"/>
                </a:solidFill>
                <a:effectLst/>
                <a:latin typeface="+mn-ea"/>
              </a:rPr>
              <a:t>WAL</a:t>
            </a:r>
            <a:r>
              <a:rPr lang="zh-CN" altLang="en-US" sz="2400" b="1" i="0" dirty="0">
                <a:solidFill>
                  <a:srgbClr val="1F2328"/>
                </a:solidFill>
                <a:effectLst/>
                <a:latin typeface="+mn-ea"/>
              </a:rPr>
              <a:t>机制，增强系统的故障恢复能力</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2025</a:t>
            </a:r>
            <a:r>
              <a:rPr lang="zh-CN" altLang="en-US" sz="2400" b="1" i="0" dirty="0">
                <a:solidFill>
                  <a:srgbClr val="1F2328"/>
                </a:solidFill>
                <a:effectLst/>
                <a:latin typeface="+mn-ea"/>
              </a:rPr>
              <a:t>年</a:t>
            </a:r>
            <a:r>
              <a:rPr lang="en-US" altLang="zh-CN" sz="2400" b="1" i="0" dirty="0">
                <a:solidFill>
                  <a:srgbClr val="1F2328"/>
                </a:solidFill>
                <a:effectLst/>
                <a:latin typeface="+mn-ea"/>
              </a:rPr>
              <a:t>4</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目标：完成系统事务性设计，确保操作系统的各个域都支持事务性</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2025</a:t>
            </a:r>
            <a:r>
              <a:rPr lang="zh-CN" altLang="en-US" sz="2400" b="1" i="0" dirty="0">
                <a:solidFill>
                  <a:srgbClr val="1F2328"/>
                </a:solidFill>
                <a:effectLst/>
                <a:latin typeface="+mn-ea"/>
              </a:rPr>
              <a:t>年</a:t>
            </a:r>
            <a:r>
              <a:rPr lang="en-US" altLang="zh-CN" sz="2400" b="1" i="0" dirty="0">
                <a:solidFill>
                  <a:srgbClr val="1F2328"/>
                </a:solidFill>
                <a:effectLst/>
                <a:latin typeface="+mn-ea"/>
              </a:rPr>
              <a:t>5</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目标：完成系统测试与优化</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2025</a:t>
            </a:r>
            <a:r>
              <a:rPr lang="zh-CN" altLang="en-US" sz="2400" b="1" i="0" dirty="0">
                <a:solidFill>
                  <a:srgbClr val="1F2328"/>
                </a:solidFill>
                <a:effectLst/>
                <a:latin typeface="+mn-ea"/>
              </a:rPr>
              <a:t>年</a:t>
            </a:r>
            <a:r>
              <a:rPr lang="en-US" altLang="zh-CN" sz="2400" b="1" i="0" dirty="0">
                <a:solidFill>
                  <a:srgbClr val="1F2328"/>
                </a:solidFill>
                <a:effectLst/>
                <a:latin typeface="+mn-ea"/>
              </a:rPr>
              <a:t>6</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目标：完成论文撰写与答辩准备</a:t>
            </a:r>
            <a:br>
              <a:rPr lang="zh-CN" altLang="en-US" sz="2400" b="0" i="0" dirty="0">
                <a:solidFill>
                  <a:srgbClr val="1F2328"/>
                </a:solidFill>
                <a:effectLst/>
                <a:latin typeface="+mn-ea"/>
              </a:rPr>
            </a:br>
            <a:endParaRPr lang="zh-CN" altLang="en-US" sz="2400" b="0" i="0" dirty="0">
              <a:solidFill>
                <a:srgbClr val="1F2328"/>
              </a:solidFill>
              <a:effectLst/>
              <a:latin typeface="+mn-ea"/>
            </a:endParaRPr>
          </a:p>
        </p:txBody>
      </p:sp>
      <p:sp>
        <p:nvSpPr>
          <p:cNvPr id="19" name="任意多边形: 形状 18">
            <a:extLst>
              <a:ext uri="{FF2B5EF4-FFF2-40B4-BE49-F238E27FC236}">
                <a16:creationId xmlns:a16="http://schemas.microsoft.com/office/drawing/2014/main" id="{2E4DF351-A57C-D91F-B859-848E49D11FE9}"/>
              </a:ext>
            </a:extLst>
          </p:cNvPr>
          <p:cNvSpPr/>
          <p:nvPr/>
        </p:nvSpPr>
        <p:spPr>
          <a:xfrm>
            <a:off x="9034754" y="43775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spAutoFit/>
          </a:bodyPr>
          <a:lstStyle/>
          <a:p>
            <a:endParaRPr lang="zh-CN" altLang="en-US">
              <a:solidFill>
                <a:schemeClr val="tx1">
                  <a:lumMod val="65000"/>
                  <a:lumOff val="35000"/>
                </a:schemeClr>
              </a:solidFill>
            </a:endParaRPr>
          </a:p>
        </p:txBody>
      </p:sp>
      <p:sp>
        <p:nvSpPr>
          <p:cNvPr id="20" name="椭圆 19">
            <a:extLst>
              <a:ext uri="{FF2B5EF4-FFF2-40B4-BE49-F238E27FC236}">
                <a16:creationId xmlns:a16="http://schemas.microsoft.com/office/drawing/2014/main" id="{88FEB1BC-AADC-C701-58EC-84ABA4BD9A5F}"/>
              </a:ext>
            </a:extLst>
          </p:cNvPr>
          <p:cNvSpPr/>
          <p:nvPr/>
        </p:nvSpPr>
        <p:spPr>
          <a:xfrm>
            <a:off x="4581504" y="1018260"/>
            <a:ext cx="1015663" cy="1015663"/>
          </a:xfrm>
          <a:prstGeom prst="ellipse">
            <a:avLst/>
          </a:prstGeom>
          <a:gradFill>
            <a:gsLst>
              <a:gs pos="100000">
                <a:schemeClr val="accent3"/>
              </a:gs>
              <a:gs pos="2000">
                <a:schemeClr val="accent3">
                  <a:lumMod val="20000"/>
                  <a:lumOff val="80000"/>
                </a:schemeClr>
              </a:gs>
            </a:gsLst>
            <a:path path="circle">
              <a:fillToRect r="100000" b="100000"/>
            </a:path>
          </a:gradFill>
          <a:ln>
            <a:noFill/>
          </a:ln>
          <a:effectLst>
            <a:outerShdw blurRad="254000" dist="127000" dir="8100000" algn="tr" rotWithShape="0">
              <a:schemeClr val="accent3">
                <a:lumMod val="50000"/>
                <a:alpha val="20000"/>
              </a:schemeClr>
            </a:outerShdw>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Tree>
    <p:extLst>
      <p:ext uri="{BB962C8B-B14F-4D97-AF65-F5344CB8AC3E}">
        <p14:creationId xmlns:p14="http://schemas.microsoft.com/office/powerpoint/2010/main" val="1902567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7A96F0B-6373-7A12-9D23-47BA1FA638FA}"/>
              </a:ext>
            </a:extLst>
          </p:cNvPr>
          <p:cNvSpPr txBox="1"/>
          <p:nvPr/>
        </p:nvSpPr>
        <p:spPr>
          <a:xfrm>
            <a:off x="628072" y="3614136"/>
            <a:ext cx="10102680" cy="914400"/>
          </a:xfrm>
          <a:prstGeom prst="rect">
            <a:avLst/>
          </a:prstGeom>
          <a:noFill/>
        </p:spPr>
        <p:txBody>
          <a:bodyPr wrap="none" rtlCol="0" anchor="ctr" anchorCtr="0">
            <a:noAutofit/>
          </a:bodyPr>
          <a:lstStyle/>
          <a:p>
            <a:pPr algn="l"/>
            <a:r>
              <a:rPr lang="zh-CN" altLang="en-US" sz="2000" dirty="0">
                <a:latin typeface="+mj-ea"/>
                <a:ea typeface="+mj-ea"/>
              </a:rPr>
              <a:t>开题报告链接：</a:t>
            </a:r>
            <a:r>
              <a:rPr lang="en-US" altLang="zh-CN" sz="2000" dirty="0">
                <a:hlinkClick r:id="rId2"/>
              </a:rPr>
              <a:t>-</a:t>
            </a:r>
            <a:r>
              <a:rPr lang="en-US" altLang="zh-CN" sz="2000" dirty="0" err="1">
                <a:hlinkClick r:id="rId2"/>
              </a:rPr>
              <a:t>jammdb</a:t>
            </a:r>
            <a:r>
              <a:rPr lang="en-US" altLang="zh-CN" sz="2000" dirty="0">
                <a:hlinkClick r:id="rId2"/>
              </a:rPr>
              <a:t>-/</a:t>
            </a:r>
            <a:r>
              <a:rPr lang="zh-CN" altLang="en-US" sz="2000" dirty="0">
                <a:hlinkClick r:id="rId2"/>
              </a:rPr>
              <a:t>开题报告</a:t>
            </a:r>
            <a:r>
              <a:rPr lang="en-US" altLang="zh-CN" sz="2000" dirty="0">
                <a:hlinkClick r:id="rId2"/>
              </a:rPr>
              <a:t>/</a:t>
            </a:r>
            <a:r>
              <a:rPr lang="zh-CN" altLang="en-US" sz="2000" dirty="0">
                <a:hlinkClick r:id="rId2"/>
              </a:rPr>
              <a:t>开题报告</a:t>
            </a:r>
            <a:r>
              <a:rPr lang="en-US" altLang="zh-CN" sz="2000" dirty="0">
                <a:hlinkClick r:id="rId2"/>
              </a:rPr>
              <a:t>.md at main · </a:t>
            </a:r>
            <a:r>
              <a:rPr lang="en-US" altLang="zh-CN" sz="2000" dirty="0" err="1">
                <a:hlinkClick r:id="rId2"/>
              </a:rPr>
              <a:t>nusakom</a:t>
            </a:r>
            <a:r>
              <a:rPr lang="en-US" altLang="zh-CN" sz="2000" dirty="0">
                <a:hlinkClick r:id="rId2"/>
              </a:rPr>
              <a:t>/-</a:t>
            </a:r>
            <a:r>
              <a:rPr lang="en-US" altLang="zh-CN" sz="2000" dirty="0" err="1">
                <a:hlinkClick r:id="rId2"/>
              </a:rPr>
              <a:t>jammdb</a:t>
            </a:r>
            <a:r>
              <a:rPr lang="en-US" altLang="zh-CN" sz="2000" dirty="0">
                <a:hlinkClick r:id="rId2"/>
              </a:rPr>
              <a:t>- (github.com)</a:t>
            </a:r>
            <a:endParaRPr lang="en-US" altLang="zh-CN" sz="2000" dirty="0"/>
          </a:p>
          <a:p>
            <a:pPr algn="l"/>
            <a:endParaRPr lang="en-US" altLang="zh-CN" sz="2000" dirty="0"/>
          </a:p>
          <a:p>
            <a:r>
              <a:rPr lang="zh-CN" altLang="en-US" sz="2000" i="0" dirty="0">
                <a:solidFill>
                  <a:srgbClr val="1F2328"/>
                </a:solidFill>
                <a:effectLst/>
                <a:latin typeface="-apple-system"/>
              </a:rPr>
              <a:t>使用</a:t>
            </a:r>
            <a:r>
              <a:rPr lang="en-US" altLang="zh-CN" sz="2000" i="0" dirty="0" err="1">
                <a:solidFill>
                  <a:srgbClr val="1F2328"/>
                </a:solidFill>
                <a:effectLst/>
                <a:latin typeface="-apple-system"/>
              </a:rPr>
              <a:t>green_thread</a:t>
            </a:r>
            <a:r>
              <a:rPr lang="zh-CN" altLang="en-US" sz="2000" i="0" dirty="0">
                <a:solidFill>
                  <a:srgbClr val="1F2328"/>
                </a:solidFill>
                <a:effectLst/>
                <a:latin typeface="-apple-system"/>
              </a:rPr>
              <a:t>与</a:t>
            </a:r>
            <a:r>
              <a:rPr lang="en-US" altLang="zh-CN" sz="2000" i="0" dirty="0">
                <a:solidFill>
                  <a:srgbClr val="1F2328"/>
                </a:solidFill>
                <a:effectLst/>
                <a:latin typeface="-apple-system"/>
              </a:rPr>
              <a:t>future</a:t>
            </a:r>
            <a:r>
              <a:rPr lang="zh-CN" altLang="en-US" sz="2000" i="0" dirty="0">
                <a:solidFill>
                  <a:srgbClr val="1F2328"/>
                </a:solidFill>
                <a:effectLst/>
                <a:latin typeface="-apple-system"/>
              </a:rPr>
              <a:t>的方法对</a:t>
            </a:r>
            <a:r>
              <a:rPr lang="en-US" altLang="zh-CN" sz="2000" i="0" dirty="0" err="1">
                <a:solidFill>
                  <a:srgbClr val="1F2328"/>
                </a:solidFill>
                <a:effectLst/>
                <a:latin typeface="-apple-system"/>
              </a:rPr>
              <a:t>jammdb</a:t>
            </a:r>
            <a:r>
              <a:rPr lang="zh-CN" altLang="en-US" sz="2000" i="0" dirty="0">
                <a:solidFill>
                  <a:srgbClr val="1F2328"/>
                </a:solidFill>
                <a:effectLst/>
                <a:latin typeface="-apple-system"/>
              </a:rPr>
              <a:t>数据库性能基准测试：</a:t>
            </a:r>
            <a:endParaRPr lang="en-US" altLang="zh-CN" sz="2000" i="0" dirty="0">
              <a:solidFill>
                <a:srgbClr val="1F2328"/>
              </a:solidFill>
              <a:effectLst/>
              <a:latin typeface="-apple-system"/>
            </a:endParaRPr>
          </a:p>
          <a:p>
            <a:r>
              <a:rPr lang="en-US" altLang="zh-CN" sz="2000" dirty="0">
                <a:hlinkClick r:id="rId3"/>
              </a:rPr>
              <a:t>-</a:t>
            </a:r>
            <a:r>
              <a:rPr lang="en-US" altLang="zh-CN" sz="2000" dirty="0" err="1">
                <a:hlinkClick r:id="rId3"/>
              </a:rPr>
              <a:t>jammdb</a:t>
            </a:r>
            <a:r>
              <a:rPr lang="en-US" altLang="zh-CN" sz="2000" dirty="0">
                <a:hlinkClick r:id="rId3"/>
              </a:rPr>
              <a:t>-/</a:t>
            </a:r>
            <a:r>
              <a:rPr lang="zh-CN" altLang="en-US" sz="2000" dirty="0">
                <a:hlinkClick r:id="rId3"/>
              </a:rPr>
              <a:t>比较并发模型</a:t>
            </a:r>
            <a:r>
              <a:rPr lang="en-US" altLang="zh-CN" sz="2000" dirty="0" err="1">
                <a:hlinkClick r:id="rId3"/>
              </a:rPr>
              <a:t>green_thread</a:t>
            </a:r>
            <a:r>
              <a:rPr lang="en-US" altLang="zh-CN" sz="2000" dirty="0">
                <a:hlinkClick r:id="rId3"/>
              </a:rPr>
              <a:t> </a:t>
            </a:r>
            <a:r>
              <a:rPr lang="zh-CN" altLang="en-US" sz="2000" dirty="0">
                <a:hlinkClick r:id="rId3"/>
              </a:rPr>
              <a:t>与</a:t>
            </a:r>
            <a:r>
              <a:rPr lang="en-US" altLang="zh-CN" sz="2000" dirty="0">
                <a:hlinkClick r:id="rId3"/>
              </a:rPr>
              <a:t>future</a:t>
            </a:r>
            <a:r>
              <a:rPr lang="zh-CN" altLang="en-US" sz="2000" dirty="0">
                <a:hlinkClick r:id="rId3"/>
              </a:rPr>
              <a:t>性能基准测试</a:t>
            </a:r>
            <a:r>
              <a:rPr lang="en-US" altLang="zh-CN" sz="2000" dirty="0">
                <a:hlinkClick r:id="rId3"/>
              </a:rPr>
              <a:t>/</a:t>
            </a:r>
            <a:r>
              <a:rPr lang="zh-CN" altLang="en-US" sz="2000" dirty="0">
                <a:hlinkClick r:id="rId3"/>
              </a:rPr>
              <a:t>比较并发模型：</a:t>
            </a:r>
            <a:endParaRPr lang="en-US" altLang="zh-CN" sz="2000" dirty="0">
              <a:hlinkClick r:id="rId3"/>
            </a:endParaRPr>
          </a:p>
          <a:p>
            <a:r>
              <a:rPr lang="en-US" altLang="zh-CN" sz="2000" dirty="0">
                <a:hlinkClick r:id="rId3"/>
              </a:rPr>
              <a:t>Rayon </a:t>
            </a:r>
            <a:r>
              <a:rPr lang="zh-CN" altLang="en-US" sz="2000" dirty="0">
                <a:hlinkClick r:id="rId3"/>
              </a:rPr>
              <a:t>的 </a:t>
            </a:r>
            <a:r>
              <a:rPr lang="en-US" altLang="zh-CN" sz="2000" dirty="0" err="1">
                <a:hlinkClick r:id="rId3"/>
              </a:rPr>
              <a:t>green_thread_example</a:t>
            </a:r>
            <a:r>
              <a:rPr lang="en-US" altLang="zh-CN" sz="2000" dirty="0">
                <a:hlinkClick r:id="rId3"/>
              </a:rPr>
              <a:t> </a:t>
            </a:r>
            <a:r>
              <a:rPr lang="zh-CN" altLang="en-US" sz="2000" dirty="0">
                <a:hlinkClick r:id="rId3"/>
              </a:rPr>
              <a:t>与 </a:t>
            </a:r>
            <a:r>
              <a:rPr lang="en-US" altLang="zh-CN" sz="2000" dirty="0">
                <a:hlinkClick r:id="rId3"/>
              </a:rPr>
              <a:t>Tokio </a:t>
            </a:r>
            <a:r>
              <a:rPr lang="zh-CN" altLang="en-US" sz="2000" dirty="0">
                <a:hlinkClick r:id="rId3"/>
              </a:rPr>
              <a:t>的 </a:t>
            </a:r>
            <a:r>
              <a:rPr lang="en-US" altLang="zh-CN" sz="2000" dirty="0" err="1">
                <a:hlinkClick r:id="rId3"/>
              </a:rPr>
              <a:t>future_example</a:t>
            </a:r>
            <a:r>
              <a:rPr lang="en-US" altLang="zh-CN" sz="2000" dirty="0">
                <a:hlinkClick r:id="rId3"/>
              </a:rPr>
              <a:t> </a:t>
            </a:r>
            <a:r>
              <a:rPr lang="zh-CN" altLang="en-US" sz="2000" dirty="0">
                <a:hlinkClick r:id="rId3"/>
              </a:rPr>
              <a:t>性能基准测试</a:t>
            </a:r>
            <a:r>
              <a:rPr lang="en-US" altLang="zh-CN" sz="2000" dirty="0">
                <a:hlinkClick r:id="rId3"/>
              </a:rPr>
              <a:t>.md</a:t>
            </a:r>
          </a:p>
          <a:p>
            <a:r>
              <a:rPr lang="en-US" altLang="zh-CN" sz="2000" dirty="0">
                <a:hlinkClick r:id="rId3"/>
              </a:rPr>
              <a:t> at main · </a:t>
            </a:r>
            <a:r>
              <a:rPr lang="en-US" altLang="zh-CN" sz="2000" dirty="0" err="1">
                <a:hlinkClick r:id="rId3"/>
              </a:rPr>
              <a:t>nusakom</a:t>
            </a:r>
            <a:r>
              <a:rPr lang="en-US" altLang="zh-CN" sz="2000" dirty="0">
                <a:hlinkClick r:id="rId3"/>
              </a:rPr>
              <a:t>/-</a:t>
            </a:r>
            <a:r>
              <a:rPr lang="en-US" altLang="zh-CN" sz="2000" dirty="0" err="1">
                <a:hlinkClick r:id="rId3"/>
              </a:rPr>
              <a:t>jammdb</a:t>
            </a:r>
            <a:r>
              <a:rPr lang="en-US" altLang="zh-CN" sz="2000" dirty="0">
                <a:hlinkClick r:id="rId3"/>
              </a:rPr>
              <a:t>- (github.com)</a:t>
            </a:r>
            <a:endParaRPr lang="en-US" altLang="zh-CN" sz="2000" dirty="0"/>
          </a:p>
          <a:p>
            <a:endParaRPr lang="en-US" altLang="zh-CN" sz="2000" dirty="0"/>
          </a:p>
          <a:p>
            <a:r>
              <a:rPr lang="en-US" altLang="zh-CN" sz="2000" i="0" dirty="0" err="1">
                <a:solidFill>
                  <a:srgbClr val="1F2328"/>
                </a:solidFill>
                <a:effectLst/>
                <a:latin typeface="-apple-system"/>
              </a:rPr>
              <a:t>jammdb</a:t>
            </a:r>
            <a:r>
              <a:rPr lang="zh-CN" altLang="en-US" sz="2000" i="0" dirty="0">
                <a:solidFill>
                  <a:srgbClr val="1F2328"/>
                </a:solidFill>
                <a:effectLst/>
                <a:latin typeface="-apple-system"/>
              </a:rPr>
              <a:t>与</a:t>
            </a:r>
            <a:r>
              <a:rPr lang="en-US" altLang="zh-CN" sz="2000" i="0" dirty="0">
                <a:solidFill>
                  <a:srgbClr val="1F2328"/>
                </a:solidFill>
                <a:effectLst/>
                <a:latin typeface="-apple-system"/>
              </a:rPr>
              <a:t>sled</a:t>
            </a:r>
            <a:r>
              <a:rPr lang="zh-CN" altLang="en-US" sz="2000" i="0" dirty="0">
                <a:solidFill>
                  <a:srgbClr val="1F2328"/>
                </a:solidFill>
                <a:effectLst/>
                <a:latin typeface="-apple-system"/>
              </a:rPr>
              <a:t>性能对比：</a:t>
            </a:r>
            <a:r>
              <a:rPr lang="en-US" altLang="zh-CN" sz="2000" dirty="0">
                <a:hlinkClick r:id="rId4"/>
              </a:rPr>
              <a:t>-</a:t>
            </a:r>
            <a:r>
              <a:rPr lang="en-US" altLang="zh-CN" sz="2000" dirty="0" err="1">
                <a:hlinkClick r:id="rId4"/>
              </a:rPr>
              <a:t>jammdb</a:t>
            </a:r>
            <a:r>
              <a:rPr lang="en-US" altLang="zh-CN" sz="2000" dirty="0">
                <a:hlinkClick r:id="rId4"/>
              </a:rPr>
              <a:t>-/sled</a:t>
            </a:r>
            <a:r>
              <a:rPr lang="zh-CN" altLang="en-US" sz="2000" dirty="0">
                <a:hlinkClick r:id="rId4"/>
              </a:rPr>
              <a:t>与</a:t>
            </a:r>
            <a:r>
              <a:rPr lang="en-US" altLang="zh-CN" sz="2000" dirty="0" err="1">
                <a:hlinkClick r:id="rId4"/>
              </a:rPr>
              <a:t>jammdb</a:t>
            </a:r>
            <a:r>
              <a:rPr lang="zh-CN" altLang="en-US" sz="2000" dirty="0">
                <a:hlinkClick r:id="rId4"/>
              </a:rPr>
              <a:t>性能对比</a:t>
            </a:r>
            <a:r>
              <a:rPr lang="en-US" altLang="zh-CN" sz="2000" dirty="0">
                <a:hlinkClick r:id="rId4"/>
              </a:rPr>
              <a:t>/README.md at main · </a:t>
            </a:r>
          </a:p>
          <a:p>
            <a:r>
              <a:rPr lang="en-US" altLang="zh-CN" sz="2000" dirty="0" err="1">
                <a:hlinkClick r:id="rId4"/>
              </a:rPr>
              <a:t>nusakom</a:t>
            </a:r>
            <a:r>
              <a:rPr lang="en-US" altLang="zh-CN" sz="2000" dirty="0">
                <a:hlinkClick r:id="rId4"/>
              </a:rPr>
              <a:t>/-</a:t>
            </a:r>
            <a:r>
              <a:rPr lang="en-US" altLang="zh-CN" sz="2000" dirty="0" err="1">
                <a:hlinkClick r:id="rId4"/>
              </a:rPr>
              <a:t>jammdb</a:t>
            </a:r>
            <a:r>
              <a:rPr lang="en-US" altLang="zh-CN" sz="2000" dirty="0">
                <a:hlinkClick r:id="rId4"/>
              </a:rPr>
              <a:t>- (github.com)</a:t>
            </a:r>
            <a:endParaRPr lang="en-US" altLang="zh-CN" sz="2000" dirty="0"/>
          </a:p>
          <a:p>
            <a:endParaRPr lang="en-US" altLang="zh-CN" sz="2000" dirty="0"/>
          </a:p>
          <a:p>
            <a:r>
              <a:rPr lang="zh-CN" altLang="en-US" sz="2000" i="0" dirty="0">
                <a:solidFill>
                  <a:srgbClr val="1F2328"/>
                </a:solidFill>
                <a:effectLst/>
                <a:latin typeface="-apple-system"/>
              </a:rPr>
              <a:t>持久化 </a:t>
            </a:r>
            <a:r>
              <a:rPr lang="en-US" altLang="zh-CN" sz="2000" i="0" dirty="0">
                <a:solidFill>
                  <a:srgbClr val="1F2328"/>
                </a:solidFill>
                <a:effectLst/>
                <a:latin typeface="-apple-system"/>
              </a:rPr>
              <a:t>vs </a:t>
            </a:r>
            <a:r>
              <a:rPr lang="zh-CN" altLang="en-US" sz="2000" i="0" dirty="0">
                <a:solidFill>
                  <a:srgbClr val="1F2328"/>
                </a:solidFill>
                <a:effectLst/>
                <a:latin typeface="-apple-system"/>
              </a:rPr>
              <a:t>内存：</a:t>
            </a:r>
            <a:r>
              <a:rPr lang="en-US" altLang="zh-CN" sz="2000" i="0" dirty="0">
                <a:solidFill>
                  <a:srgbClr val="1F2328"/>
                </a:solidFill>
                <a:effectLst/>
                <a:latin typeface="-apple-system"/>
              </a:rPr>
              <a:t>Sled </a:t>
            </a:r>
            <a:r>
              <a:rPr lang="zh-CN" altLang="en-US" sz="2000" i="0" dirty="0">
                <a:solidFill>
                  <a:srgbClr val="1F2328"/>
                </a:solidFill>
                <a:effectLst/>
                <a:latin typeface="-apple-system"/>
              </a:rPr>
              <a:t>与 </a:t>
            </a:r>
            <a:r>
              <a:rPr lang="en-US" altLang="zh-CN" sz="2000" i="0" dirty="0" err="1">
                <a:solidFill>
                  <a:srgbClr val="1F2328"/>
                </a:solidFill>
                <a:effectLst/>
                <a:latin typeface="-apple-system"/>
              </a:rPr>
              <a:t>JammDB</a:t>
            </a:r>
            <a:r>
              <a:rPr lang="en-US" altLang="zh-CN" sz="2000" i="0" dirty="0">
                <a:solidFill>
                  <a:srgbClr val="1F2328"/>
                </a:solidFill>
                <a:effectLst/>
                <a:latin typeface="-apple-system"/>
              </a:rPr>
              <a:t> </a:t>
            </a:r>
            <a:r>
              <a:rPr lang="zh-CN" altLang="en-US" sz="2000" i="0" dirty="0">
                <a:solidFill>
                  <a:srgbClr val="1F2328"/>
                </a:solidFill>
                <a:effectLst/>
                <a:latin typeface="-apple-system"/>
              </a:rPr>
              <a:t>的性能比较：</a:t>
            </a:r>
            <a:r>
              <a:rPr lang="en-US" altLang="zh-CN" sz="2000" dirty="0">
                <a:hlinkClick r:id="rId5"/>
              </a:rPr>
              <a:t>-</a:t>
            </a:r>
            <a:r>
              <a:rPr lang="en-US" altLang="zh-CN" sz="2000" dirty="0" err="1">
                <a:hlinkClick r:id="rId5"/>
              </a:rPr>
              <a:t>jammdb</a:t>
            </a:r>
            <a:r>
              <a:rPr lang="en-US" altLang="zh-CN" sz="2000" dirty="0">
                <a:hlinkClick r:id="rId5"/>
              </a:rPr>
              <a:t>-/sled</a:t>
            </a:r>
            <a:r>
              <a:rPr lang="zh-CN" altLang="en-US" sz="2000" dirty="0">
                <a:hlinkClick r:id="rId5"/>
              </a:rPr>
              <a:t>与</a:t>
            </a:r>
            <a:r>
              <a:rPr lang="en-US" altLang="zh-CN" sz="2000" dirty="0" err="1">
                <a:hlinkClick r:id="rId5"/>
              </a:rPr>
              <a:t>jammdb</a:t>
            </a:r>
            <a:r>
              <a:rPr lang="zh-CN" altLang="en-US" sz="2000" dirty="0">
                <a:hlinkClick r:id="rId5"/>
              </a:rPr>
              <a:t>性能对比</a:t>
            </a:r>
            <a:r>
              <a:rPr lang="en-US" altLang="zh-CN" sz="2000" dirty="0">
                <a:hlinkClick r:id="rId5"/>
              </a:rPr>
              <a:t>/</a:t>
            </a:r>
            <a:r>
              <a:rPr lang="zh-CN" altLang="en-US" sz="2000" dirty="0">
                <a:hlinkClick r:id="rId5"/>
              </a:rPr>
              <a:t>持久化 </a:t>
            </a:r>
            <a:r>
              <a:rPr lang="en-US" altLang="zh-CN" sz="2000" dirty="0">
                <a:hlinkClick r:id="rId5"/>
              </a:rPr>
              <a:t>vs </a:t>
            </a:r>
            <a:r>
              <a:rPr lang="zh-CN" altLang="en-US" sz="2000" dirty="0">
                <a:hlinkClick r:id="rId5"/>
              </a:rPr>
              <a:t>内存：</a:t>
            </a:r>
            <a:endParaRPr lang="en-US" altLang="zh-CN" sz="2000" dirty="0">
              <a:hlinkClick r:id="rId5"/>
            </a:endParaRPr>
          </a:p>
          <a:p>
            <a:r>
              <a:rPr lang="en-US" altLang="zh-CN" sz="2000" dirty="0">
                <a:hlinkClick r:id="rId5"/>
              </a:rPr>
              <a:t>Sled </a:t>
            </a:r>
            <a:r>
              <a:rPr lang="zh-CN" altLang="en-US" sz="2000" dirty="0">
                <a:hlinkClick r:id="rId5"/>
              </a:rPr>
              <a:t>与 </a:t>
            </a:r>
            <a:r>
              <a:rPr lang="en-US" altLang="zh-CN" sz="2000" dirty="0" err="1">
                <a:hlinkClick r:id="rId5"/>
              </a:rPr>
              <a:t>JammDB</a:t>
            </a:r>
            <a:r>
              <a:rPr lang="en-US" altLang="zh-CN" sz="2000" dirty="0">
                <a:hlinkClick r:id="rId5"/>
              </a:rPr>
              <a:t> </a:t>
            </a:r>
            <a:r>
              <a:rPr lang="zh-CN" altLang="en-US" sz="2000" dirty="0">
                <a:hlinkClick r:id="rId5"/>
              </a:rPr>
              <a:t>的性能比较</a:t>
            </a:r>
            <a:r>
              <a:rPr lang="en-US" altLang="zh-CN" sz="2000" dirty="0">
                <a:hlinkClick r:id="rId5"/>
              </a:rPr>
              <a:t>.md at main · </a:t>
            </a:r>
            <a:r>
              <a:rPr lang="en-US" altLang="zh-CN" sz="2000" dirty="0" err="1">
                <a:hlinkClick r:id="rId5"/>
              </a:rPr>
              <a:t>nusakom</a:t>
            </a:r>
            <a:r>
              <a:rPr lang="en-US" altLang="zh-CN" sz="2000" dirty="0">
                <a:hlinkClick r:id="rId5"/>
              </a:rPr>
              <a:t>/-</a:t>
            </a:r>
            <a:r>
              <a:rPr lang="en-US" altLang="zh-CN" sz="2000" dirty="0" err="1">
                <a:hlinkClick r:id="rId5"/>
              </a:rPr>
              <a:t>jammdb</a:t>
            </a:r>
            <a:r>
              <a:rPr lang="en-US" altLang="zh-CN" sz="2000" dirty="0">
                <a:hlinkClick r:id="rId5"/>
              </a:rPr>
              <a:t>- (github.com)</a:t>
            </a:r>
            <a:endParaRPr lang="zh-CN" altLang="en-US" sz="2000" i="0" dirty="0">
              <a:solidFill>
                <a:srgbClr val="1F2328"/>
              </a:solidFill>
              <a:effectLst/>
              <a:latin typeface="-apple-system"/>
            </a:endParaRPr>
          </a:p>
          <a:p>
            <a:endParaRPr lang="zh-CN" altLang="en-US" i="0" dirty="0">
              <a:solidFill>
                <a:srgbClr val="1F2328"/>
              </a:solidFill>
              <a:effectLst/>
              <a:latin typeface="-apple-system"/>
            </a:endParaRPr>
          </a:p>
          <a:p>
            <a:endParaRPr lang="zh-CN" altLang="en-US" b="1" i="0" dirty="0">
              <a:solidFill>
                <a:srgbClr val="1F2328"/>
              </a:solidFill>
              <a:effectLst/>
              <a:latin typeface="-apple-system"/>
            </a:endParaRPr>
          </a:p>
          <a:p>
            <a:pPr algn="l"/>
            <a:endParaRPr lang="zh-CN" altLang="en-US" dirty="0">
              <a:latin typeface="+mj-ea"/>
              <a:ea typeface="+mj-ea"/>
            </a:endParaRPr>
          </a:p>
        </p:txBody>
      </p:sp>
    </p:spTree>
    <p:extLst>
      <p:ext uri="{BB962C8B-B14F-4D97-AF65-F5344CB8AC3E}">
        <p14:creationId xmlns:p14="http://schemas.microsoft.com/office/powerpoint/2010/main" val="37308797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4F9902A-357B-E50C-D693-807AAC7582A9}"/>
              </a:ext>
            </a:extLst>
          </p:cNvPr>
          <p:cNvSpPr txBox="1"/>
          <p:nvPr/>
        </p:nvSpPr>
        <p:spPr>
          <a:xfrm>
            <a:off x="695323" y="2039354"/>
            <a:ext cx="5400675" cy="1846659"/>
          </a:xfrm>
          <a:prstGeom prst="rect">
            <a:avLst/>
          </a:prstGeom>
          <a:noFill/>
        </p:spPr>
        <p:txBody>
          <a:bodyPr wrap="square" lIns="0" tIns="0" rIns="0" bIns="0" rtlCol="0">
            <a:spAutoFit/>
          </a:bodyPr>
          <a:lstStyle/>
          <a:p>
            <a:r>
              <a:rPr lang="zh-CN" altLang="en-US" sz="6000" b="1" dirty="0">
                <a:solidFill>
                  <a:schemeClr val="accent1">
                    <a:lumMod val="75000"/>
                  </a:schemeClr>
                </a:solidFill>
                <a:latin typeface="+mj-ea"/>
                <a:ea typeface="+mj-ea"/>
              </a:rPr>
              <a:t>感谢</a:t>
            </a:r>
            <a:endParaRPr lang="en-US" altLang="zh-CN" sz="6000" b="1" dirty="0">
              <a:solidFill>
                <a:schemeClr val="accent1">
                  <a:lumMod val="75000"/>
                </a:schemeClr>
              </a:solidFill>
              <a:latin typeface="+mj-ea"/>
              <a:ea typeface="+mj-ea"/>
            </a:endParaRPr>
          </a:p>
          <a:p>
            <a:r>
              <a:rPr lang="zh-CN" altLang="en-US" sz="6000" b="1" dirty="0">
                <a:solidFill>
                  <a:schemeClr val="tx1">
                    <a:lumMod val="75000"/>
                    <a:lumOff val="25000"/>
                  </a:schemeClr>
                </a:solidFill>
                <a:latin typeface="+mj-ea"/>
                <a:ea typeface="+mj-ea"/>
              </a:rPr>
              <a:t>各位老师的指导</a:t>
            </a:r>
            <a:endParaRPr lang="en-US" altLang="zh-CN" sz="6000" b="1" dirty="0">
              <a:solidFill>
                <a:schemeClr val="tx1">
                  <a:lumMod val="75000"/>
                  <a:lumOff val="25000"/>
                </a:schemeClr>
              </a:solidFill>
              <a:latin typeface="+mj-ea"/>
              <a:ea typeface="+mj-ea"/>
            </a:endParaRPr>
          </a:p>
        </p:txBody>
      </p:sp>
      <p:sp>
        <p:nvSpPr>
          <p:cNvPr id="3" name="文本框 2">
            <a:extLst>
              <a:ext uri="{FF2B5EF4-FFF2-40B4-BE49-F238E27FC236}">
                <a16:creationId xmlns:a16="http://schemas.microsoft.com/office/drawing/2014/main" id="{E146CDE1-E7AF-9818-54C4-096FD7765D9B}"/>
              </a:ext>
            </a:extLst>
          </p:cNvPr>
          <p:cNvSpPr txBox="1"/>
          <p:nvPr/>
        </p:nvSpPr>
        <p:spPr>
          <a:xfrm>
            <a:off x="695323" y="4015026"/>
            <a:ext cx="5400675" cy="369332"/>
          </a:xfrm>
          <a:prstGeom prst="rect">
            <a:avLst/>
          </a:prstGeom>
          <a:noFill/>
        </p:spPr>
        <p:txBody>
          <a:bodyPr wrap="square" lIns="0" tIns="0" rIns="0" bIns="0" rtlCol="0">
            <a:spAutoFit/>
          </a:bodyPr>
          <a:lstStyle>
            <a:defPPr>
              <a:defRPr lang="zh-CN"/>
            </a:defPPr>
          </a:lstStyle>
          <a:p>
            <a:r>
              <a:rPr lang="en-US" altLang="zh-CN" sz="2400" dirty="0">
                <a:solidFill>
                  <a:schemeClr val="tx1">
                    <a:lumMod val="65000"/>
                    <a:lumOff val="35000"/>
                  </a:schemeClr>
                </a:solidFill>
              </a:rPr>
              <a:t>THANK YOU FOR YOUR GUIDANCE</a:t>
            </a:r>
          </a:p>
        </p:txBody>
      </p:sp>
    </p:spTree>
    <p:extLst>
      <p:ext uri="{BB962C8B-B14F-4D97-AF65-F5344CB8AC3E}">
        <p14:creationId xmlns:p14="http://schemas.microsoft.com/office/powerpoint/2010/main" val="50696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0A7764AC-E553-BCD1-52ED-54222999D883}"/>
              </a:ext>
            </a:extLst>
          </p:cNvPr>
          <p:cNvSpPr txBox="1"/>
          <p:nvPr/>
        </p:nvSpPr>
        <p:spPr>
          <a:xfrm>
            <a:off x="5189220" y="4541520"/>
            <a:ext cx="1813560" cy="1015663"/>
          </a:xfrm>
          <a:prstGeom prst="rect">
            <a:avLst/>
          </a:prstGeom>
          <a:noFill/>
        </p:spPr>
        <p:txBody>
          <a:bodyPr wrap="square" lIns="0" tIns="0" rIns="0" bIns="0" rtlCol="0">
            <a:spAutoFit/>
          </a:bodyPr>
          <a:lstStyle/>
          <a:p>
            <a:pPr algn="ctr"/>
            <a:r>
              <a:rPr lang="zh-CN" altLang="en-US" sz="6600" b="1" dirty="0">
                <a:gradFill flip="none" rotWithShape="1">
                  <a:gsLst>
                    <a:gs pos="100000">
                      <a:schemeClr val="accent3">
                        <a:lumMod val="75000"/>
                      </a:schemeClr>
                    </a:gs>
                    <a:gs pos="30000">
                      <a:schemeClr val="accent3"/>
                    </a:gs>
                  </a:gsLst>
                  <a:lin ang="2700000" scaled="1"/>
                  <a:tileRect/>
                </a:gradFill>
                <a:latin typeface="+mj-ea"/>
                <a:ea typeface="+mj-ea"/>
              </a:rPr>
              <a:t>目录</a:t>
            </a:r>
          </a:p>
        </p:txBody>
      </p:sp>
      <p:sp>
        <p:nvSpPr>
          <p:cNvPr id="8" name="文本框 7">
            <a:extLst>
              <a:ext uri="{FF2B5EF4-FFF2-40B4-BE49-F238E27FC236}">
                <a16:creationId xmlns:a16="http://schemas.microsoft.com/office/drawing/2014/main" id="{9F0875DA-F4DB-D994-8BB6-6F314EA479D3}"/>
              </a:ext>
            </a:extLst>
          </p:cNvPr>
          <p:cNvSpPr txBox="1"/>
          <p:nvPr/>
        </p:nvSpPr>
        <p:spPr>
          <a:xfrm>
            <a:off x="3743960" y="5293062"/>
            <a:ext cx="4704080" cy="1015663"/>
          </a:xfrm>
          <a:prstGeom prst="rect">
            <a:avLst/>
          </a:prstGeom>
          <a:noFill/>
        </p:spPr>
        <p:txBody>
          <a:bodyPr wrap="square" lIns="0" tIns="0" rIns="0" bIns="0" rtlCol="0">
            <a:spAutoFit/>
          </a:bodyPr>
          <a:lstStyle/>
          <a:p>
            <a:pPr algn="dist"/>
            <a:r>
              <a:rPr lang="en-US" altLang="zh-CN" sz="6600" b="1" dirty="0">
                <a:gradFill flip="none" rotWithShape="1">
                  <a:gsLst>
                    <a:gs pos="100000">
                      <a:schemeClr val="accent3"/>
                    </a:gs>
                    <a:gs pos="0">
                      <a:schemeClr val="accent3">
                        <a:lumMod val="75000"/>
                        <a:alpha val="0"/>
                      </a:schemeClr>
                    </a:gs>
                  </a:gsLst>
                  <a:lin ang="5400000" scaled="1"/>
                  <a:tileRect/>
                </a:gradFill>
                <a:latin typeface="+mj-lt"/>
                <a:ea typeface="+mj-ea"/>
              </a:rPr>
              <a:t>CONTENTS</a:t>
            </a:r>
            <a:endParaRPr lang="zh-CN" altLang="en-US" sz="6600" b="1" dirty="0">
              <a:gradFill flip="none" rotWithShape="1">
                <a:gsLst>
                  <a:gs pos="100000">
                    <a:schemeClr val="accent3"/>
                  </a:gs>
                  <a:gs pos="0">
                    <a:schemeClr val="accent3">
                      <a:lumMod val="75000"/>
                      <a:alpha val="0"/>
                    </a:schemeClr>
                  </a:gs>
                </a:gsLst>
                <a:lin ang="5400000" scaled="1"/>
                <a:tileRect/>
              </a:gradFill>
              <a:latin typeface="+mj-lt"/>
              <a:ea typeface="+mj-ea"/>
            </a:endParaRPr>
          </a:p>
        </p:txBody>
      </p:sp>
      <p:sp>
        <p:nvSpPr>
          <p:cNvPr id="9" name="椭圆 8">
            <a:extLst>
              <a:ext uri="{FF2B5EF4-FFF2-40B4-BE49-F238E27FC236}">
                <a16:creationId xmlns:a16="http://schemas.microsoft.com/office/drawing/2014/main" id="{DF505211-12C9-8A30-453C-F2F767DBB35C}"/>
              </a:ext>
            </a:extLst>
          </p:cNvPr>
          <p:cNvSpPr/>
          <p:nvPr/>
        </p:nvSpPr>
        <p:spPr>
          <a:xfrm>
            <a:off x="1790868" y="4541519"/>
            <a:ext cx="1015663" cy="1015663"/>
          </a:xfrm>
          <a:prstGeom prst="ellipse">
            <a:avLst/>
          </a:prstGeom>
          <a:gradFill flip="none" rotWithShape="1">
            <a:gsLst>
              <a:gs pos="100000">
                <a:schemeClr val="accent3"/>
              </a:gs>
              <a:gs pos="0">
                <a:schemeClr val="accent3">
                  <a:lumMod val="20000"/>
                  <a:lumOff val="80000"/>
                </a:schemeClr>
              </a:gs>
            </a:gsLst>
            <a:path path="circle">
              <a:fillToRect l="100000" b="100000"/>
            </a:path>
            <a:tileRect t="-100000" r="-100000"/>
          </a:gradFill>
          <a:ln>
            <a:noFill/>
          </a:ln>
          <a:effectLst>
            <a:outerShdw blurRad="254000" dist="127000" dir="8100000" algn="t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0" name="椭圆 9">
            <a:extLst>
              <a:ext uri="{FF2B5EF4-FFF2-40B4-BE49-F238E27FC236}">
                <a16:creationId xmlns:a16="http://schemas.microsoft.com/office/drawing/2014/main" id="{3D5515C5-68CE-C335-B88D-4D29EFA3B4CC}"/>
              </a:ext>
            </a:extLst>
          </p:cNvPr>
          <p:cNvSpPr/>
          <p:nvPr/>
        </p:nvSpPr>
        <p:spPr>
          <a:xfrm>
            <a:off x="3863508" y="2651759"/>
            <a:ext cx="1015663" cy="1015663"/>
          </a:xfrm>
          <a:prstGeom prst="ellipse">
            <a:avLst/>
          </a:prstGeom>
          <a:gradFill flip="none" rotWithShape="1">
            <a:gsLst>
              <a:gs pos="100000">
                <a:schemeClr val="accent3"/>
              </a:gs>
              <a:gs pos="0">
                <a:schemeClr val="accent3">
                  <a:lumMod val="20000"/>
                  <a:lumOff val="80000"/>
                </a:schemeClr>
              </a:gs>
            </a:gsLst>
            <a:path path="circle">
              <a:fillToRect l="100000" b="100000"/>
            </a:path>
            <a:tileRect t="-100000" r="-100000"/>
          </a:gradFill>
          <a:ln>
            <a:noFill/>
          </a:ln>
          <a:effectLst>
            <a:outerShdw blurRad="254000" dist="127000" dir="8100000" algn="t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1" name="椭圆 10">
            <a:extLst>
              <a:ext uri="{FF2B5EF4-FFF2-40B4-BE49-F238E27FC236}">
                <a16:creationId xmlns:a16="http://schemas.microsoft.com/office/drawing/2014/main" id="{2D2FB093-0DD8-4DF5-C00F-24E3976D1F00}"/>
              </a:ext>
            </a:extLst>
          </p:cNvPr>
          <p:cNvSpPr/>
          <p:nvPr/>
        </p:nvSpPr>
        <p:spPr>
          <a:xfrm>
            <a:off x="7264570" y="2651759"/>
            <a:ext cx="1015663" cy="1015663"/>
          </a:xfrm>
          <a:prstGeom prst="ellipse">
            <a:avLst/>
          </a:prstGeom>
          <a:gradFill flip="none" rotWithShape="1">
            <a:gsLst>
              <a:gs pos="100000">
                <a:schemeClr val="accent3"/>
              </a:gs>
              <a:gs pos="0">
                <a:schemeClr val="accent3">
                  <a:lumMod val="20000"/>
                  <a:lumOff val="80000"/>
                </a:schemeClr>
              </a:gs>
            </a:gsLst>
            <a:path path="circle">
              <a:fillToRect r="100000" b="100000"/>
            </a:path>
            <a:tileRect l="-100000" t="-100000"/>
          </a:gradFill>
          <a:ln>
            <a:noFill/>
          </a:ln>
          <a:effectLst>
            <a:outerShdw blurRad="254000" dist="127000" dir="2700000" algn="tl"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2" name="椭圆 11">
            <a:extLst>
              <a:ext uri="{FF2B5EF4-FFF2-40B4-BE49-F238E27FC236}">
                <a16:creationId xmlns:a16="http://schemas.microsoft.com/office/drawing/2014/main" id="{6A8E8D2A-179A-7DCE-8767-8B963CBD1221}"/>
              </a:ext>
            </a:extLst>
          </p:cNvPr>
          <p:cNvSpPr/>
          <p:nvPr/>
        </p:nvSpPr>
        <p:spPr>
          <a:xfrm>
            <a:off x="9268628" y="4541519"/>
            <a:ext cx="1015663" cy="1015663"/>
          </a:xfrm>
          <a:prstGeom prst="ellipse">
            <a:avLst/>
          </a:prstGeom>
          <a:gradFill flip="none" rotWithShape="1">
            <a:gsLst>
              <a:gs pos="100000">
                <a:schemeClr val="accent3"/>
              </a:gs>
              <a:gs pos="0">
                <a:schemeClr val="accent3">
                  <a:lumMod val="20000"/>
                  <a:lumOff val="80000"/>
                </a:schemeClr>
              </a:gs>
            </a:gsLst>
            <a:path path="circle">
              <a:fillToRect r="100000" b="100000"/>
            </a:path>
            <a:tileRect l="-100000" t="-100000"/>
          </a:gradFill>
          <a:ln>
            <a:noFill/>
          </a:ln>
          <a:effectLst>
            <a:outerShdw blurRad="254000" dist="127000" dir="2700000" algn="tl"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3" name="文本框 12">
            <a:extLst>
              <a:ext uri="{FF2B5EF4-FFF2-40B4-BE49-F238E27FC236}">
                <a16:creationId xmlns:a16="http://schemas.microsoft.com/office/drawing/2014/main" id="{9F08A8D4-B057-B85E-5573-1D044AF6667A}"/>
              </a:ext>
            </a:extLst>
          </p:cNvPr>
          <p:cNvSpPr txBox="1"/>
          <p:nvPr/>
        </p:nvSpPr>
        <p:spPr>
          <a:xfrm>
            <a:off x="1956476" y="4754710"/>
            <a:ext cx="684446" cy="589280"/>
          </a:xfrm>
          <a:prstGeom prst="rect">
            <a:avLst/>
          </a:prstGeom>
          <a:noFill/>
        </p:spPr>
        <p:txBody>
          <a:bodyPr wrap="square" lIns="0" tIns="0" rIns="0" bIns="0" rtlCol="0">
            <a:spAutoFit/>
          </a:bodyPr>
          <a:lstStyle>
            <a:defPPr>
              <a:defRPr lang="zh-CN"/>
            </a:defPPr>
            <a:lvl1pPr algn="ctr">
              <a:defRPr sz="6600" b="1">
                <a:gradFill flip="none" rotWithShape="1">
                  <a:gsLst>
                    <a:gs pos="100000">
                      <a:schemeClr val="accent3">
                        <a:lumMod val="75000"/>
                      </a:schemeClr>
                    </a:gs>
                    <a:gs pos="30000">
                      <a:schemeClr val="accent3"/>
                    </a:gs>
                  </a:gsLst>
                  <a:lin ang="2700000" scaled="1"/>
                  <a:tileRect/>
                </a:gradFill>
                <a:latin typeface="+mj-ea"/>
                <a:ea typeface="+mj-ea"/>
              </a:defRPr>
            </a:lvl1pPr>
          </a:lstStyle>
          <a:p>
            <a:r>
              <a:rPr lang="en-US" altLang="zh-CN" sz="3600" dirty="0">
                <a:gradFill flip="none" rotWithShape="1">
                  <a:gsLst>
                    <a:gs pos="100000">
                      <a:schemeClr val="accent3">
                        <a:lumMod val="75000"/>
                      </a:schemeClr>
                    </a:gs>
                    <a:gs pos="30000">
                      <a:schemeClr val="accent3"/>
                    </a:gs>
                  </a:gsLst>
                  <a:lin ang="8100000" scaled="1"/>
                  <a:tileRect/>
                </a:gradFill>
                <a:latin typeface="+mj-lt"/>
              </a:rPr>
              <a:t>01</a:t>
            </a:r>
            <a:endParaRPr lang="zh-CN" altLang="en-US" sz="3600" dirty="0">
              <a:gradFill flip="none" rotWithShape="1">
                <a:gsLst>
                  <a:gs pos="100000">
                    <a:schemeClr val="accent3">
                      <a:lumMod val="75000"/>
                    </a:schemeClr>
                  </a:gs>
                  <a:gs pos="30000">
                    <a:schemeClr val="accent3"/>
                  </a:gs>
                </a:gsLst>
                <a:lin ang="8100000" scaled="1"/>
                <a:tileRect/>
              </a:gradFill>
              <a:latin typeface="+mj-lt"/>
            </a:endParaRPr>
          </a:p>
        </p:txBody>
      </p:sp>
      <p:sp>
        <p:nvSpPr>
          <p:cNvPr id="14" name="文本框 13">
            <a:extLst>
              <a:ext uri="{FF2B5EF4-FFF2-40B4-BE49-F238E27FC236}">
                <a16:creationId xmlns:a16="http://schemas.microsoft.com/office/drawing/2014/main" id="{375EC8E4-B4AC-F068-1CE8-D083E14D9E3C}"/>
              </a:ext>
            </a:extLst>
          </p:cNvPr>
          <p:cNvSpPr txBox="1"/>
          <p:nvPr/>
        </p:nvSpPr>
        <p:spPr>
          <a:xfrm>
            <a:off x="4029116" y="2864950"/>
            <a:ext cx="684446" cy="589280"/>
          </a:xfrm>
          <a:prstGeom prst="rect">
            <a:avLst/>
          </a:prstGeom>
          <a:noFill/>
        </p:spPr>
        <p:txBody>
          <a:bodyPr wrap="square" lIns="0" tIns="0" rIns="0" bIns="0" rtlCol="0">
            <a:spAutoFit/>
          </a:bodyPr>
          <a:lstStyle>
            <a:defPPr>
              <a:defRPr lang="zh-CN"/>
            </a:defPPr>
            <a:lvl1pPr algn="ctr">
              <a:defRPr sz="6600" b="1">
                <a:gradFill flip="none" rotWithShape="1">
                  <a:gsLst>
                    <a:gs pos="100000">
                      <a:schemeClr val="accent3">
                        <a:lumMod val="75000"/>
                      </a:schemeClr>
                    </a:gs>
                    <a:gs pos="30000">
                      <a:schemeClr val="accent3"/>
                    </a:gs>
                  </a:gsLst>
                  <a:lin ang="2700000" scaled="1"/>
                  <a:tileRect/>
                </a:gradFill>
                <a:latin typeface="+mj-ea"/>
                <a:ea typeface="+mj-ea"/>
              </a:defRPr>
            </a:lvl1pPr>
          </a:lstStyle>
          <a:p>
            <a:r>
              <a:rPr lang="en-US" altLang="zh-CN" sz="3600" dirty="0">
                <a:gradFill flip="none" rotWithShape="1">
                  <a:gsLst>
                    <a:gs pos="100000">
                      <a:schemeClr val="accent3">
                        <a:lumMod val="75000"/>
                      </a:schemeClr>
                    </a:gs>
                    <a:gs pos="30000">
                      <a:schemeClr val="accent3"/>
                    </a:gs>
                  </a:gsLst>
                  <a:lin ang="8100000" scaled="1"/>
                  <a:tileRect/>
                </a:gradFill>
                <a:latin typeface="+mj-lt"/>
              </a:rPr>
              <a:t>02</a:t>
            </a:r>
            <a:endParaRPr lang="zh-CN" altLang="en-US" sz="3600" dirty="0">
              <a:gradFill flip="none" rotWithShape="1">
                <a:gsLst>
                  <a:gs pos="100000">
                    <a:schemeClr val="accent3">
                      <a:lumMod val="75000"/>
                    </a:schemeClr>
                  </a:gs>
                  <a:gs pos="30000">
                    <a:schemeClr val="accent3"/>
                  </a:gs>
                </a:gsLst>
                <a:lin ang="8100000" scaled="1"/>
                <a:tileRect/>
              </a:gradFill>
              <a:latin typeface="+mj-lt"/>
            </a:endParaRPr>
          </a:p>
        </p:txBody>
      </p:sp>
      <p:sp>
        <p:nvSpPr>
          <p:cNvPr id="15" name="文本框 14">
            <a:extLst>
              <a:ext uri="{FF2B5EF4-FFF2-40B4-BE49-F238E27FC236}">
                <a16:creationId xmlns:a16="http://schemas.microsoft.com/office/drawing/2014/main" id="{3C7708BF-6467-E4C7-46FA-9E8FCEB29A71}"/>
              </a:ext>
            </a:extLst>
          </p:cNvPr>
          <p:cNvSpPr txBox="1"/>
          <p:nvPr/>
        </p:nvSpPr>
        <p:spPr>
          <a:xfrm>
            <a:off x="7430178" y="2864950"/>
            <a:ext cx="684446" cy="589280"/>
          </a:xfrm>
          <a:prstGeom prst="rect">
            <a:avLst/>
          </a:prstGeom>
          <a:noFill/>
        </p:spPr>
        <p:txBody>
          <a:bodyPr wrap="square" lIns="0" tIns="0" rIns="0" bIns="0" rtlCol="0">
            <a:spAutoFit/>
          </a:bodyPr>
          <a:lstStyle>
            <a:defPPr>
              <a:defRPr lang="zh-CN"/>
            </a:defPPr>
            <a:lvl1pPr algn="ctr">
              <a:defRPr sz="6600" b="1">
                <a:gradFill flip="none" rotWithShape="1">
                  <a:gsLst>
                    <a:gs pos="100000">
                      <a:schemeClr val="accent3">
                        <a:lumMod val="75000"/>
                      </a:schemeClr>
                    </a:gs>
                    <a:gs pos="30000">
                      <a:schemeClr val="accent3"/>
                    </a:gs>
                  </a:gsLst>
                  <a:lin ang="2700000" scaled="1"/>
                  <a:tileRect/>
                </a:gradFill>
                <a:latin typeface="+mj-ea"/>
                <a:ea typeface="+mj-ea"/>
              </a:defRPr>
            </a:lvl1pPr>
          </a:lstStyle>
          <a:p>
            <a:r>
              <a:rPr lang="en-US" altLang="zh-CN" sz="3600" dirty="0">
                <a:latin typeface="+mj-lt"/>
              </a:rPr>
              <a:t>03</a:t>
            </a:r>
            <a:endParaRPr lang="zh-CN" altLang="en-US" sz="3600" dirty="0">
              <a:latin typeface="+mj-lt"/>
            </a:endParaRPr>
          </a:p>
        </p:txBody>
      </p:sp>
      <p:sp>
        <p:nvSpPr>
          <p:cNvPr id="16" name="文本框 15">
            <a:extLst>
              <a:ext uri="{FF2B5EF4-FFF2-40B4-BE49-F238E27FC236}">
                <a16:creationId xmlns:a16="http://schemas.microsoft.com/office/drawing/2014/main" id="{0AEAE505-090B-98AB-538C-7A56833BD301}"/>
              </a:ext>
            </a:extLst>
          </p:cNvPr>
          <p:cNvSpPr txBox="1"/>
          <p:nvPr/>
        </p:nvSpPr>
        <p:spPr>
          <a:xfrm>
            <a:off x="9434236" y="4754710"/>
            <a:ext cx="684446" cy="589280"/>
          </a:xfrm>
          <a:prstGeom prst="rect">
            <a:avLst/>
          </a:prstGeom>
          <a:noFill/>
        </p:spPr>
        <p:txBody>
          <a:bodyPr wrap="square" lIns="0" tIns="0" rIns="0" bIns="0" rtlCol="0">
            <a:spAutoFit/>
          </a:bodyPr>
          <a:lstStyle>
            <a:defPPr>
              <a:defRPr lang="zh-CN"/>
            </a:defPPr>
            <a:lvl1pPr algn="ctr">
              <a:defRPr sz="6600" b="1">
                <a:gradFill flip="none" rotWithShape="1">
                  <a:gsLst>
                    <a:gs pos="100000">
                      <a:schemeClr val="accent3">
                        <a:lumMod val="75000"/>
                      </a:schemeClr>
                    </a:gs>
                    <a:gs pos="30000">
                      <a:schemeClr val="accent3"/>
                    </a:gs>
                  </a:gsLst>
                  <a:lin ang="2700000" scaled="1"/>
                  <a:tileRect/>
                </a:gradFill>
                <a:latin typeface="+mj-ea"/>
                <a:ea typeface="+mj-ea"/>
              </a:defRPr>
            </a:lvl1pPr>
          </a:lstStyle>
          <a:p>
            <a:r>
              <a:rPr lang="en-US" altLang="zh-CN" sz="3600" dirty="0">
                <a:latin typeface="+mj-lt"/>
              </a:rPr>
              <a:t>04</a:t>
            </a:r>
            <a:endParaRPr lang="zh-CN" altLang="en-US" sz="3600" dirty="0">
              <a:latin typeface="+mj-lt"/>
            </a:endParaRPr>
          </a:p>
        </p:txBody>
      </p:sp>
      <p:sp>
        <p:nvSpPr>
          <p:cNvPr id="17" name="文本框 16">
            <a:extLst>
              <a:ext uri="{FF2B5EF4-FFF2-40B4-BE49-F238E27FC236}">
                <a16:creationId xmlns:a16="http://schemas.microsoft.com/office/drawing/2014/main" id="{EAD632FE-5A90-2C74-3A48-B08A5DEB90FD}"/>
              </a:ext>
            </a:extLst>
          </p:cNvPr>
          <p:cNvSpPr txBox="1"/>
          <p:nvPr/>
        </p:nvSpPr>
        <p:spPr>
          <a:xfrm>
            <a:off x="774381" y="3491950"/>
            <a:ext cx="3048635" cy="523220"/>
          </a:xfrm>
          <a:prstGeom prst="rect">
            <a:avLst/>
          </a:prstGeom>
          <a:noFill/>
        </p:spPr>
        <p:txBody>
          <a:bodyPr wrap="square" rtlCol="0">
            <a:spAutoFit/>
          </a:bodyPr>
          <a:lstStyle/>
          <a:p>
            <a:pPr algn="ctr"/>
            <a:r>
              <a:rPr lang="zh-CN" altLang="en-US" sz="2800" dirty="0">
                <a:solidFill>
                  <a:schemeClr val="tx1">
                    <a:lumMod val="75000"/>
                    <a:lumOff val="25000"/>
                  </a:schemeClr>
                </a:solidFill>
              </a:rPr>
              <a:t>选题的背景与意义</a:t>
            </a:r>
          </a:p>
        </p:txBody>
      </p:sp>
      <p:sp>
        <p:nvSpPr>
          <p:cNvPr id="18" name="文本框 17">
            <a:extLst>
              <a:ext uri="{FF2B5EF4-FFF2-40B4-BE49-F238E27FC236}">
                <a16:creationId xmlns:a16="http://schemas.microsoft.com/office/drawing/2014/main" id="{7CEA32AE-BABF-27F7-850F-680E74B9FB40}"/>
              </a:ext>
            </a:extLst>
          </p:cNvPr>
          <p:cNvSpPr txBox="1"/>
          <p:nvPr/>
        </p:nvSpPr>
        <p:spPr>
          <a:xfrm>
            <a:off x="2847021" y="1702841"/>
            <a:ext cx="3048635" cy="523220"/>
          </a:xfrm>
          <a:prstGeom prst="rect">
            <a:avLst/>
          </a:prstGeom>
          <a:noFill/>
        </p:spPr>
        <p:txBody>
          <a:bodyPr wrap="square" rtlCol="0">
            <a:spAutoFit/>
          </a:bodyPr>
          <a:lstStyle>
            <a:defPPr>
              <a:defRPr lang="zh-CN"/>
            </a:defPPr>
            <a:lvl1pPr algn="ctr">
              <a:defRPr sz="2800">
                <a:solidFill>
                  <a:schemeClr val="tx1">
                    <a:lumMod val="75000"/>
                    <a:lumOff val="25000"/>
                  </a:schemeClr>
                </a:solidFill>
              </a:defRPr>
            </a:lvl1pPr>
          </a:lstStyle>
          <a:p>
            <a:r>
              <a:rPr lang="zh-CN" altLang="en-US" dirty="0"/>
              <a:t>研究方法及过程</a:t>
            </a:r>
          </a:p>
        </p:txBody>
      </p:sp>
      <p:sp>
        <p:nvSpPr>
          <p:cNvPr id="19" name="文本框 18">
            <a:extLst>
              <a:ext uri="{FF2B5EF4-FFF2-40B4-BE49-F238E27FC236}">
                <a16:creationId xmlns:a16="http://schemas.microsoft.com/office/drawing/2014/main" id="{3F1982AB-8C1E-50B2-9FB0-CDE520268A60}"/>
              </a:ext>
            </a:extLst>
          </p:cNvPr>
          <p:cNvSpPr txBox="1"/>
          <p:nvPr/>
        </p:nvSpPr>
        <p:spPr>
          <a:xfrm>
            <a:off x="6248083" y="1702841"/>
            <a:ext cx="3048635" cy="523220"/>
          </a:xfrm>
          <a:prstGeom prst="rect">
            <a:avLst/>
          </a:prstGeom>
          <a:noFill/>
        </p:spPr>
        <p:txBody>
          <a:bodyPr wrap="square" rtlCol="0">
            <a:spAutoFit/>
          </a:bodyPr>
          <a:lstStyle>
            <a:defPPr>
              <a:defRPr lang="zh-CN"/>
            </a:defPPr>
            <a:lvl1pPr algn="ctr">
              <a:defRPr sz="2800">
                <a:solidFill>
                  <a:schemeClr val="tx1">
                    <a:lumMod val="75000"/>
                    <a:lumOff val="25000"/>
                  </a:schemeClr>
                </a:solidFill>
              </a:defRPr>
            </a:lvl1pPr>
          </a:lstStyle>
          <a:p>
            <a:r>
              <a:rPr lang="zh-CN" altLang="en-US" dirty="0"/>
              <a:t>研究成果及运用</a:t>
            </a:r>
          </a:p>
        </p:txBody>
      </p:sp>
      <p:sp>
        <p:nvSpPr>
          <p:cNvPr id="20" name="文本框 19">
            <a:extLst>
              <a:ext uri="{FF2B5EF4-FFF2-40B4-BE49-F238E27FC236}">
                <a16:creationId xmlns:a16="http://schemas.microsoft.com/office/drawing/2014/main" id="{0342F6B1-F90D-629C-70C7-8FF3D68285E3}"/>
              </a:ext>
            </a:extLst>
          </p:cNvPr>
          <p:cNvSpPr txBox="1"/>
          <p:nvPr/>
        </p:nvSpPr>
        <p:spPr>
          <a:xfrm>
            <a:off x="7933766" y="3527920"/>
            <a:ext cx="3872752" cy="954107"/>
          </a:xfrm>
          <a:prstGeom prst="rect">
            <a:avLst/>
          </a:prstGeom>
          <a:noFill/>
        </p:spPr>
        <p:txBody>
          <a:bodyPr wrap="square" rtlCol="0">
            <a:spAutoFit/>
          </a:bodyPr>
          <a:lstStyle>
            <a:defPPr>
              <a:defRPr lang="zh-CN"/>
            </a:defPPr>
            <a:lvl1pPr algn="ctr">
              <a:defRPr sz="2800">
                <a:solidFill>
                  <a:schemeClr val="tx1">
                    <a:lumMod val="75000"/>
                    <a:lumOff val="25000"/>
                  </a:schemeClr>
                </a:solidFill>
              </a:defRPr>
            </a:lvl1pPr>
          </a:lstStyle>
          <a:p>
            <a:r>
              <a:rPr lang="zh-CN" altLang="en-US" sz="2800" i="0" dirty="0">
                <a:solidFill>
                  <a:schemeClr val="tx1"/>
                </a:solidFill>
                <a:effectLst/>
                <a:latin typeface="-apple-system"/>
              </a:rPr>
              <a:t>研究计划与预期进展</a:t>
            </a:r>
          </a:p>
          <a:p>
            <a:endParaRPr lang="zh-CN" altLang="en-US" dirty="0"/>
          </a:p>
        </p:txBody>
      </p:sp>
      <p:sp>
        <p:nvSpPr>
          <p:cNvPr id="21" name="文本框 20">
            <a:extLst>
              <a:ext uri="{FF2B5EF4-FFF2-40B4-BE49-F238E27FC236}">
                <a16:creationId xmlns:a16="http://schemas.microsoft.com/office/drawing/2014/main" id="{A1534A00-053B-5502-C5E3-C33D4C604958}"/>
              </a:ext>
            </a:extLst>
          </p:cNvPr>
          <p:cNvSpPr txBox="1"/>
          <p:nvPr/>
        </p:nvSpPr>
        <p:spPr>
          <a:xfrm>
            <a:off x="774381" y="4051140"/>
            <a:ext cx="3048635" cy="276999"/>
          </a:xfrm>
          <a:prstGeom prst="rect">
            <a:avLst/>
          </a:prstGeom>
          <a:noFill/>
        </p:spPr>
        <p:txBody>
          <a:bodyPr wrap="square" rtlCol="0">
            <a:spAutoFit/>
          </a:bodyPr>
          <a:lstStyle/>
          <a:p>
            <a:pPr algn="ctr"/>
            <a:r>
              <a:rPr lang="en-US" altLang="zh-CN" sz="1200" dirty="0">
                <a:solidFill>
                  <a:schemeClr val="tx1">
                    <a:lumMod val="75000"/>
                    <a:lumOff val="25000"/>
                  </a:schemeClr>
                </a:solidFill>
              </a:rPr>
              <a:t>Background and significance of the topic</a:t>
            </a:r>
            <a:endParaRPr lang="zh-CN" altLang="en-US" sz="1200" dirty="0">
              <a:solidFill>
                <a:schemeClr val="tx1">
                  <a:lumMod val="75000"/>
                  <a:lumOff val="25000"/>
                </a:schemeClr>
              </a:solidFill>
            </a:endParaRPr>
          </a:p>
        </p:txBody>
      </p:sp>
      <p:sp>
        <p:nvSpPr>
          <p:cNvPr id="22" name="文本框 21">
            <a:extLst>
              <a:ext uri="{FF2B5EF4-FFF2-40B4-BE49-F238E27FC236}">
                <a16:creationId xmlns:a16="http://schemas.microsoft.com/office/drawing/2014/main" id="{D680E6B1-854C-C815-BD0D-315309446B59}"/>
              </a:ext>
            </a:extLst>
          </p:cNvPr>
          <p:cNvSpPr txBox="1"/>
          <p:nvPr/>
        </p:nvSpPr>
        <p:spPr>
          <a:xfrm>
            <a:off x="8249074" y="4051140"/>
            <a:ext cx="3048635" cy="461665"/>
          </a:xfrm>
          <a:prstGeom prst="rect">
            <a:avLst/>
          </a:prstGeom>
          <a:noFill/>
        </p:spPr>
        <p:txBody>
          <a:bodyPr wrap="square" rtlCol="0">
            <a:spAutoFit/>
          </a:bodyPr>
          <a:lstStyle>
            <a:defPPr>
              <a:defRPr lang="zh-CN"/>
            </a:defPPr>
            <a:lvl1pPr algn="ctr">
              <a:defRPr sz="1200">
                <a:solidFill>
                  <a:schemeClr val="tx1">
                    <a:lumMod val="75000"/>
                    <a:lumOff val="25000"/>
                  </a:schemeClr>
                </a:solidFill>
              </a:defRPr>
            </a:lvl1pPr>
          </a:lstStyle>
          <a:p>
            <a:r>
              <a:rPr lang="en-US" altLang="zh-CN" dirty="0"/>
              <a:t>Research plan and expected progress</a:t>
            </a:r>
          </a:p>
          <a:p>
            <a:endParaRPr lang="zh-CN" altLang="en-US" dirty="0"/>
          </a:p>
        </p:txBody>
      </p:sp>
      <p:sp>
        <p:nvSpPr>
          <p:cNvPr id="23" name="文本框 22">
            <a:extLst>
              <a:ext uri="{FF2B5EF4-FFF2-40B4-BE49-F238E27FC236}">
                <a16:creationId xmlns:a16="http://schemas.microsoft.com/office/drawing/2014/main" id="{33EE5508-9CB1-512B-F097-6B1B9FCD9F77}"/>
              </a:ext>
            </a:extLst>
          </p:cNvPr>
          <p:cNvSpPr txBox="1"/>
          <p:nvPr/>
        </p:nvSpPr>
        <p:spPr>
          <a:xfrm>
            <a:off x="2771457" y="2251889"/>
            <a:ext cx="3048635" cy="276999"/>
          </a:xfrm>
          <a:prstGeom prst="rect">
            <a:avLst/>
          </a:prstGeom>
          <a:noFill/>
        </p:spPr>
        <p:txBody>
          <a:bodyPr wrap="square" rtlCol="0">
            <a:spAutoFit/>
          </a:bodyPr>
          <a:lstStyle>
            <a:defPPr>
              <a:defRPr lang="zh-CN"/>
            </a:defPPr>
            <a:lvl1pPr algn="ctr">
              <a:defRPr sz="1200">
                <a:solidFill>
                  <a:schemeClr val="tx1">
                    <a:lumMod val="75000"/>
                    <a:lumOff val="25000"/>
                  </a:schemeClr>
                </a:solidFill>
              </a:defRPr>
            </a:lvl1pPr>
          </a:lstStyle>
          <a:p>
            <a:r>
              <a:rPr lang="en-US" altLang="zh-CN" dirty="0"/>
              <a:t>Research method and process</a:t>
            </a:r>
            <a:endParaRPr lang="zh-CN" altLang="en-US" dirty="0"/>
          </a:p>
        </p:txBody>
      </p:sp>
      <p:sp>
        <p:nvSpPr>
          <p:cNvPr id="24" name="文本框 23">
            <a:extLst>
              <a:ext uri="{FF2B5EF4-FFF2-40B4-BE49-F238E27FC236}">
                <a16:creationId xmlns:a16="http://schemas.microsoft.com/office/drawing/2014/main" id="{AAF2A8C6-0964-121C-9414-8AF35B42F3E4}"/>
              </a:ext>
            </a:extLst>
          </p:cNvPr>
          <p:cNvSpPr txBox="1"/>
          <p:nvPr/>
        </p:nvSpPr>
        <p:spPr>
          <a:xfrm>
            <a:off x="6248082" y="2251889"/>
            <a:ext cx="3048635" cy="276999"/>
          </a:xfrm>
          <a:prstGeom prst="rect">
            <a:avLst/>
          </a:prstGeom>
          <a:noFill/>
        </p:spPr>
        <p:txBody>
          <a:bodyPr wrap="square" rtlCol="0">
            <a:spAutoFit/>
          </a:bodyPr>
          <a:lstStyle>
            <a:defPPr>
              <a:defRPr lang="zh-CN"/>
            </a:defPPr>
            <a:lvl1pPr algn="ctr">
              <a:defRPr sz="1200">
                <a:solidFill>
                  <a:schemeClr val="tx1">
                    <a:lumMod val="75000"/>
                    <a:lumOff val="25000"/>
                  </a:schemeClr>
                </a:solidFill>
              </a:defRPr>
            </a:lvl1pPr>
          </a:lstStyle>
          <a:p>
            <a:r>
              <a:rPr lang="en-US" altLang="zh-CN" dirty="0"/>
              <a:t>Research results and Application</a:t>
            </a:r>
            <a:endParaRPr lang="zh-CN" altLang="en-US" dirty="0"/>
          </a:p>
        </p:txBody>
      </p:sp>
    </p:spTree>
    <p:extLst>
      <p:ext uri="{BB962C8B-B14F-4D97-AF65-F5344CB8AC3E}">
        <p14:creationId xmlns:p14="http://schemas.microsoft.com/office/powerpoint/2010/main" val="4123895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a:extLst>
              <a:ext uri="{FF2B5EF4-FFF2-40B4-BE49-F238E27FC236}">
                <a16:creationId xmlns:a16="http://schemas.microsoft.com/office/drawing/2014/main" id="{8C8A4372-24F6-5595-BAFB-E42F3848BB78}"/>
              </a:ext>
            </a:extLst>
          </p:cNvPr>
          <p:cNvSpPr txBox="1">
            <a:spLocks/>
          </p:cNvSpPr>
          <p:nvPr/>
        </p:nvSpPr>
        <p:spPr>
          <a:xfrm>
            <a:off x="4295775" y="1574675"/>
            <a:ext cx="3600450" cy="1842750"/>
          </a:xfrm>
          <a:prstGeom prst="rect">
            <a:avLst/>
          </a:prstGeom>
        </p:spPr>
        <p:txBody>
          <a:bodyPr>
            <a:spAutoFit/>
          </a:bodyPr>
          <a:lstStyle>
            <a:lvl1pPr marL="0" indent="0" algn="ctr" defTabSz="914400" rtl="0" eaLnBrk="1" latinLnBrk="0" hangingPunct="1">
              <a:lnSpc>
                <a:spcPct val="90000"/>
              </a:lnSpc>
              <a:spcBef>
                <a:spcPts val="1000"/>
              </a:spcBef>
              <a:buFont typeface="Arial" panose="020B0604020202020204" pitchFamily="34" charset="0"/>
              <a:buNone/>
              <a:defRPr sz="16600" b="1" kern="1200">
                <a:gradFill flip="none" rotWithShape="1">
                  <a:gsLst>
                    <a:gs pos="0">
                      <a:schemeClr val="accent1"/>
                    </a:gs>
                    <a:gs pos="100000">
                      <a:schemeClr val="accent1">
                        <a:alpha val="0"/>
                      </a:schemeClr>
                    </a:gs>
                  </a:gsLst>
                  <a:lin ang="54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gradFill flip="none" rotWithShape="1">
                  <a:gsLst>
                    <a:gs pos="0">
                      <a:schemeClr val="accent1"/>
                    </a:gs>
                    <a:gs pos="80000">
                      <a:schemeClr val="accent1">
                        <a:alpha val="0"/>
                      </a:schemeClr>
                    </a:gs>
                  </a:gsLst>
                  <a:lin ang="5400000" scaled="1"/>
                  <a:tileRect/>
                </a:gradFill>
              </a:rPr>
              <a:t>01</a:t>
            </a:r>
            <a:endParaRPr lang="zh-CN" altLang="en-US" dirty="0">
              <a:gradFill flip="none" rotWithShape="1">
                <a:gsLst>
                  <a:gs pos="0">
                    <a:schemeClr val="accent1"/>
                  </a:gs>
                  <a:gs pos="80000">
                    <a:schemeClr val="accent1">
                      <a:alpha val="0"/>
                    </a:schemeClr>
                  </a:gs>
                </a:gsLst>
                <a:lin ang="5400000" scaled="1"/>
                <a:tileRect/>
              </a:gradFill>
            </a:endParaRPr>
          </a:p>
        </p:txBody>
      </p:sp>
      <p:sp>
        <p:nvSpPr>
          <p:cNvPr id="13" name="文本框 12">
            <a:extLst>
              <a:ext uri="{FF2B5EF4-FFF2-40B4-BE49-F238E27FC236}">
                <a16:creationId xmlns:a16="http://schemas.microsoft.com/office/drawing/2014/main" id="{766D7A96-1BF9-B0A0-CD92-5FA3BDC038E3}"/>
              </a:ext>
            </a:extLst>
          </p:cNvPr>
          <p:cNvSpPr txBox="1"/>
          <p:nvPr/>
        </p:nvSpPr>
        <p:spPr>
          <a:xfrm>
            <a:off x="3857942" y="2950970"/>
            <a:ext cx="4476117" cy="584775"/>
          </a:xfrm>
          <a:prstGeom prst="rect">
            <a:avLst/>
          </a:prstGeom>
          <a:noFill/>
        </p:spPr>
        <p:txBody>
          <a:bodyPr wrap="square" lIns="0" tIns="0" rIns="0" bIns="0" rtlCol="0">
            <a:spAutoFit/>
          </a:bodyPr>
          <a:lstStyle/>
          <a:p>
            <a:pPr algn="ctr"/>
            <a:r>
              <a:rPr lang="zh-CN" altLang="en-US" sz="3600" b="1" dirty="0">
                <a:solidFill>
                  <a:schemeClr val="tx1">
                    <a:lumMod val="75000"/>
                    <a:lumOff val="25000"/>
                  </a:schemeClr>
                </a:solidFill>
                <a:latin typeface="+mj-ea"/>
                <a:ea typeface="+mj-ea"/>
              </a:rPr>
              <a:t>选题的背景与意义</a:t>
            </a:r>
          </a:p>
        </p:txBody>
      </p:sp>
      <p:sp>
        <p:nvSpPr>
          <p:cNvPr id="14" name="文本框 13">
            <a:extLst>
              <a:ext uri="{FF2B5EF4-FFF2-40B4-BE49-F238E27FC236}">
                <a16:creationId xmlns:a16="http://schemas.microsoft.com/office/drawing/2014/main" id="{5DB30796-8249-DBF2-044F-86E2408650BC}"/>
              </a:ext>
            </a:extLst>
          </p:cNvPr>
          <p:cNvSpPr txBox="1"/>
          <p:nvPr/>
        </p:nvSpPr>
        <p:spPr>
          <a:xfrm>
            <a:off x="3857941" y="3535745"/>
            <a:ext cx="4476117" cy="420030"/>
          </a:xfrm>
          <a:prstGeom prst="rect">
            <a:avLst/>
          </a:prstGeom>
          <a:noFill/>
        </p:spPr>
        <p:txBody>
          <a:bodyPr wrap="square" rtlCol="0">
            <a:spAutoFit/>
          </a:bodyPr>
          <a:lstStyle/>
          <a:p>
            <a:pPr algn="ctr"/>
            <a:r>
              <a:rPr lang="en-US" altLang="zh-CN" dirty="0">
                <a:solidFill>
                  <a:schemeClr val="tx1">
                    <a:lumMod val="75000"/>
                    <a:lumOff val="25000"/>
                  </a:schemeClr>
                </a:solidFill>
              </a:rPr>
              <a:t>Background and significance of the topic</a:t>
            </a:r>
            <a:endParaRPr lang="zh-CN" altLang="en-US" dirty="0">
              <a:solidFill>
                <a:schemeClr val="tx1">
                  <a:lumMod val="75000"/>
                  <a:lumOff val="25000"/>
                </a:schemeClr>
              </a:solidFill>
            </a:endParaRPr>
          </a:p>
        </p:txBody>
      </p:sp>
    </p:spTree>
    <p:extLst>
      <p:ext uri="{BB962C8B-B14F-4D97-AF65-F5344CB8AC3E}">
        <p14:creationId xmlns:p14="http://schemas.microsoft.com/office/powerpoint/2010/main" val="3823284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2A9599-B587-D3F2-F1A5-BA7FE79CAD33}"/>
              </a:ext>
            </a:extLst>
          </p:cNvPr>
          <p:cNvSpPr txBox="1"/>
          <p:nvPr/>
        </p:nvSpPr>
        <p:spPr>
          <a:xfrm>
            <a:off x="1351280" y="296863"/>
            <a:ext cx="4744720" cy="597217"/>
          </a:xfrm>
          <a:prstGeom prst="rect">
            <a:avLst/>
          </a:prstGeom>
          <a:noFill/>
        </p:spPr>
        <p:txBody>
          <a:bodyPr wrap="square" rtlCol="0" anchor="ctr" anchorCtr="0">
            <a:spAutoFit/>
          </a:bodyPr>
          <a:lstStyle/>
          <a:p>
            <a:r>
              <a:rPr lang="zh-CN" altLang="en-US" sz="3200" b="1" dirty="0">
                <a:solidFill>
                  <a:schemeClr val="accent1">
                    <a:lumMod val="75000"/>
                  </a:schemeClr>
                </a:solidFill>
                <a:latin typeface="+mj-ea"/>
                <a:ea typeface="+mj-ea"/>
              </a:rPr>
              <a:t>选题背景</a:t>
            </a:r>
          </a:p>
        </p:txBody>
      </p:sp>
      <p:sp>
        <p:nvSpPr>
          <p:cNvPr id="7" name="文本框 6">
            <a:extLst>
              <a:ext uri="{FF2B5EF4-FFF2-40B4-BE49-F238E27FC236}">
                <a16:creationId xmlns:a16="http://schemas.microsoft.com/office/drawing/2014/main" id="{F228C87D-2F76-022D-C2C8-A8DD08CED85C}"/>
              </a:ext>
            </a:extLst>
          </p:cNvPr>
          <p:cNvSpPr txBox="1"/>
          <p:nvPr/>
        </p:nvSpPr>
        <p:spPr>
          <a:xfrm>
            <a:off x="641537" y="1760041"/>
            <a:ext cx="11156016" cy="3490379"/>
          </a:xfrm>
          <a:prstGeom prst="rect">
            <a:avLst/>
          </a:prstGeom>
          <a:noFill/>
        </p:spPr>
        <p:txBody>
          <a:bodyPr wrap="square" rtlCol="0" anchor="ctr" anchorCtr="0">
            <a:spAutoFit/>
          </a:bodyPr>
          <a:lstStyle/>
          <a:p>
            <a:r>
              <a:rPr lang="zh-CN" altLang="en-US" sz="2000" dirty="0"/>
              <a:t>在嵌入式系统中，资源有限且对系统可靠性要求极高，事务性的支持至关重要，尤其是符合</a:t>
            </a:r>
            <a:r>
              <a:rPr lang="en-US" altLang="zh-CN" sz="2000" dirty="0"/>
              <a:t>ACID</a:t>
            </a:r>
            <a:r>
              <a:rPr lang="zh-CN" altLang="en-US" sz="2000" dirty="0"/>
              <a:t>属性的系统能够保证在高并发情况下的数据一致性和持久性。现代嵌入式操作系统通过引入异步模型，不仅提高了并发能力，还降低了资源占用。然而，随着数据库系统与操作系统在嵌入式环境中的深度融合，如何在资源受限的环境下实现高效异步操作并维持数据一致性成为关键挑战。</a:t>
            </a:r>
            <a:endParaRPr lang="en-US" altLang="zh-CN" sz="2000" dirty="0"/>
          </a:p>
          <a:p>
            <a:endParaRPr lang="zh-CN" altLang="en-US" sz="2000" dirty="0"/>
          </a:p>
          <a:p>
            <a:r>
              <a:rPr lang="zh-CN" altLang="en-US" sz="2000" dirty="0"/>
              <a:t>本研究旨在对现有的同步</a:t>
            </a:r>
            <a:r>
              <a:rPr lang="en-US" altLang="zh-CN" sz="2000" dirty="0" err="1"/>
              <a:t>JammDB</a:t>
            </a:r>
            <a:r>
              <a:rPr lang="zh-CN" altLang="en-US" sz="2000" dirty="0"/>
              <a:t>数据库进行异步化改造，并结合嵌入式操作系统的异步模型与事务性设计，提升系统在高负载下的处理能力，同时确保数据的安全性和快速恢复。通过引入异步文件系统设计以及</a:t>
            </a:r>
            <a:r>
              <a:rPr lang="en-US" altLang="zh-CN" sz="2000" dirty="0"/>
              <a:t>Write-Ahead Logging (WAL)</a:t>
            </a:r>
            <a:r>
              <a:rPr lang="zh-CN" altLang="en-US" sz="2000" dirty="0"/>
              <a:t>机制，可以确保系统在故障发生时提供可靠的数据恢复功能，从而提高系统的性能、可靠性和数据安全性。这种设计特别适合嵌入式系统，能够显著提升文件系统的性能并确保系统的稳健性。</a:t>
            </a:r>
          </a:p>
          <a:p>
            <a:pPr>
              <a:lnSpc>
                <a:spcPct val="120000"/>
              </a:lnSpc>
            </a:pPr>
            <a:endParaRPr lang="zh-CN" altLang="en-US" sz="2000" dirty="0">
              <a:solidFill>
                <a:schemeClr val="tx1">
                  <a:lumMod val="75000"/>
                  <a:lumOff val="25000"/>
                </a:schemeClr>
              </a:solidFill>
              <a:latin typeface="+mn-ea"/>
            </a:endParaRPr>
          </a:p>
        </p:txBody>
      </p:sp>
    </p:spTree>
    <p:extLst>
      <p:ext uri="{BB962C8B-B14F-4D97-AF65-F5344CB8AC3E}">
        <p14:creationId xmlns:p14="http://schemas.microsoft.com/office/powerpoint/2010/main" val="3503883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6E2374C-1748-2214-1AEC-E9F758218EF4}"/>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i="0" dirty="0">
                <a:solidFill>
                  <a:schemeClr val="accent1">
                    <a:lumMod val="75000"/>
                  </a:schemeClr>
                </a:solidFill>
                <a:effectLst/>
                <a:latin typeface="-apple-system"/>
              </a:rPr>
              <a:t>研究现状与文献综述</a:t>
            </a:r>
          </a:p>
        </p:txBody>
      </p:sp>
      <p:sp>
        <p:nvSpPr>
          <p:cNvPr id="5" name="文本框 4">
            <a:extLst>
              <a:ext uri="{FF2B5EF4-FFF2-40B4-BE49-F238E27FC236}">
                <a16:creationId xmlns:a16="http://schemas.microsoft.com/office/drawing/2014/main" id="{84042F23-DC39-5DC7-4D6D-6E17052D09D0}"/>
              </a:ext>
            </a:extLst>
          </p:cNvPr>
          <p:cNvSpPr txBox="1"/>
          <p:nvPr/>
        </p:nvSpPr>
        <p:spPr>
          <a:xfrm>
            <a:off x="319742" y="1108163"/>
            <a:ext cx="5143018" cy="461665"/>
          </a:xfrm>
          <a:prstGeom prst="rect">
            <a:avLst/>
          </a:prstGeom>
          <a:noFill/>
        </p:spPr>
        <p:txBody>
          <a:bodyPr wrap="square" rtlCol="0" anchor="ctr" anchorCtr="0">
            <a:spAutoFit/>
          </a:bodyPr>
          <a:lstStyle/>
          <a:p>
            <a:r>
              <a:rPr lang="zh-CN" altLang="en-US" sz="2400" b="1" i="0" dirty="0">
                <a:solidFill>
                  <a:srgbClr val="1F2328"/>
                </a:solidFill>
                <a:effectLst/>
                <a:latin typeface="-apple-system"/>
              </a:rPr>
              <a:t> 持久化存储与事务</a:t>
            </a:r>
          </a:p>
        </p:txBody>
      </p:sp>
      <p:sp>
        <p:nvSpPr>
          <p:cNvPr id="7" name="文本框 6">
            <a:extLst>
              <a:ext uri="{FF2B5EF4-FFF2-40B4-BE49-F238E27FC236}">
                <a16:creationId xmlns:a16="http://schemas.microsoft.com/office/drawing/2014/main" id="{1D2B415A-380A-4D6F-6ABE-0A1240F2365A}"/>
              </a:ext>
            </a:extLst>
          </p:cNvPr>
          <p:cNvSpPr txBox="1"/>
          <p:nvPr/>
        </p:nvSpPr>
        <p:spPr>
          <a:xfrm>
            <a:off x="134650" y="3226632"/>
            <a:ext cx="2267006" cy="461665"/>
          </a:xfrm>
          <a:prstGeom prst="rect">
            <a:avLst/>
          </a:prstGeom>
          <a:noFill/>
        </p:spPr>
        <p:txBody>
          <a:bodyPr wrap="square" rtlCol="0" anchor="ctr" anchorCtr="0">
            <a:spAutoFit/>
          </a:bodyPr>
          <a:lstStyle/>
          <a:p>
            <a:pPr algn="r"/>
            <a:r>
              <a:rPr lang="zh-CN" altLang="en-US" sz="2400" b="1" i="0" dirty="0">
                <a:solidFill>
                  <a:srgbClr val="1F2328"/>
                </a:solidFill>
                <a:effectLst/>
                <a:latin typeface="-apple-system"/>
              </a:rPr>
              <a:t>异步编程模型</a:t>
            </a:r>
          </a:p>
        </p:txBody>
      </p:sp>
      <p:sp>
        <p:nvSpPr>
          <p:cNvPr id="8" name="文本框 7">
            <a:extLst>
              <a:ext uri="{FF2B5EF4-FFF2-40B4-BE49-F238E27FC236}">
                <a16:creationId xmlns:a16="http://schemas.microsoft.com/office/drawing/2014/main" id="{11B003E2-EFE3-7E79-C66D-6B8155AA75F5}"/>
              </a:ext>
            </a:extLst>
          </p:cNvPr>
          <p:cNvSpPr txBox="1"/>
          <p:nvPr/>
        </p:nvSpPr>
        <p:spPr>
          <a:xfrm>
            <a:off x="319742" y="3996768"/>
            <a:ext cx="11373494" cy="2861232"/>
          </a:xfrm>
          <a:prstGeom prst="rect">
            <a:avLst/>
          </a:prstGeom>
          <a:noFill/>
        </p:spPr>
        <p:txBody>
          <a:bodyPr wrap="square" rtlCol="0" anchor="ctr" anchorCtr="0">
            <a:spAutoFit/>
          </a:bodyPr>
          <a:lstStyle>
            <a:defPPr>
              <a:defRPr lang="zh-CN"/>
            </a:defPPr>
            <a:lvl1pPr>
              <a:lnSpc>
                <a:spcPct val="120000"/>
              </a:lnSpc>
              <a:spcAft>
                <a:spcPts val="600"/>
              </a:spcAft>
              <a:defRPr>
                <a:solidFill>
                  <a:schemeClr val="tx1">
                    <a:lumMod val="75000"/>
                    <a:lumOff val="25000"/>
                  </a:schemeClr>
                </a:solidFill>
                <a:latin typeface="+mj-ea"/>
                <a:ea typeface="+mj-ea"/>
              </a:defRPr>
            </a:lvl1pPr>
          </a:lstStyle>
          <a:p>
            <a:pPr algn="l"/>
            <a:r>
              <a:rPr lang="zh-CN" altLang="en-US" b="0" i="0" dirty="0">
                <a:solidFill>
                  <a:srgbClr val="1F2328"/>
                </a:solidFill>
                <a:effectLst/>
                <a:latin typeface="-apple-system"/>
              </a:rPr>
              <a:t>嵌入式操作系统的文件系统通常在资源有限的情况下运行，因此异步化的需求尤为突出。现有研究表明，通过异步模型可以显著优化文件系统的性能，尤其是在高并发读写操作场景下。然而，如何在实现异步操作的同时，确保数据的一致性和持久性是一个关键挑战。部分研究提出通过 同步与异步模式的动态切换，使系统能够根据负载情况灵活调整文件系统的操作模式，以达到最佳的资源利用效率。</a:t>
            </a:r>
          </a:p>
          <a:p>
            <a:pPr algn="l"/>
            <a:r>
              <a:rPr lang="zh-CN" altLang="en-US" b="0" i="0" dirty="0">
                <a:solidFill>
                  <a:srgbClr val="1F2328"/>
                </a:solidFill>
                <a:effectLst/>
                <a:latin typeface="-apple-system"/>
              </a:rPr>
              <a:t>此外，事务性支持也是文件系统设计中不可忽视的部分。引入 </a:t>
            </a:r>
            <a:r>
              <a:rPr lang="en-US" altLang="zh-CN" b="0" i="0" dirty="0">
                <a:solidFill>
                  <a:srgbClr val="1F2328"/>
                </a:solidFill>
                <a:effectLst/>
                <a:latin typeface="-apple-system"/>
              </a:rPr>
              <a:t>Write-Ahead Logging (WAL) </a:t>
            </a:r>
            <a:r>
              <a:rPr lang="zh-CN" altLang="en-US" b="0" i="0" dirty="0">
                <a:solidFill>
                  <a:srgbClr val="1F2328"/>
                </a:solidFill>
                <a:effectLst/>
                <a:latin typeface="-apple-system"/>
              </a:rPr>
              <a:t>机制能够确保在系统崩溃时数据的恢复，并提升系统在故障场景下的鲁棒性。</a:t>
            </a:r>
            <a:r>
              <a:rPr lang="en-US" altLang="zh-CN" b="0" i="0" dirty="0">
                <a:solidFill>
                  <a:srgbClr val="1F2328"/>
                </a:solidFill>
                <a:effectLst/>
                <a:latin typeface="-apple-system"/>
              </a:rPr>
              <a:t>WAL</a:t>
            </a:r>
            <a:r>
              <a:rPr lang="zh-CN" altLang="en-US" b="0" i="0" dirty="0">
                <a:solidFill>
                  <a:srgbClr val="1F2328"/>
                </a:solidFill>
                <a:effectLst/>
                <a:latin typeface="-apple-system"/>
              </a:rPr>
              <a:t>通过在提交数据前记录操作日志，确保数据在恢复过程中保持一致性，成为嵌入式文件系统中解决数据一致性问题的关键手段。</a:t>
            </a:r>
          </a:p>
          <a:p>
            <a:endParaRPr lang="en-US" altLang="zh-CN" dirty="0"/>
          </a:p>
        </p:txBody>
      </p:sp>
      <p:cxnSp>
        <p:nvCxnSpPr>
          <p:cNvPr id="10" name="直接连接符 9">
            <a:extLst>
              <a:ext uri="{FF2B5EF4-FFF2-40B4-BE49-F238E27FC236}">
                <a16:creationId xmlns:a16="http://schemas.microsoft.com/office/drawing/2014/main" id="{ACC7C7E5-74D6-DDC1-D169-A661F789ABC8}"/>
              </a:ext>
            </a:extLst>
          </p:cNvPr>
          <p:cNvCxnSpPr/>
          <p:nvPr/>
        </p:nvCxnSpPr>
        <p:spPr>
          <a:xfrm>
            <a:off x="470788" y="1725378"/>
            <a:ext cx="2013995" cy="0"/>
          </a:xfrm>
          <a:prstGeom prst="line">
            <a:avLst/>
          </a:prstGeom>
          <a:ln w="63500">
            <a:gradFill flip="none" rotWithShape="1">
              <a:gsLst>
                <a:gs pos="0">
                  <a:schemeClr val="accent3"/>
                </a:gs>
                <a:gs pos="100000">
                  <a:schemeClr val="accent3">
                    <a:alpha val="10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2127993-92F8-3B86-AABD-8DE952D0B1F5}"/>
              </a:ext>
            </a:extLst>
          </p:cNvPr>
          <p:cNvCxnSpPr/>
          <p:nvPr/>
        </p:nvCxnSpPr>
        <p:spPr>
          <a:xfrm>
            <a:off x="470787" y="3881767"/>
            <a:ext cx="2013995" cy="0"/>
          </a:xfrm>
          <a:prstGeom prst="line">
            <a:avLst/>
          </a:prstGeom>
          <a:ln w="63500">
            <a:gradFill flip="none" rotWithShape="1">
              <a:gsLst>
                <a:gs pos="0">
                  <a:schemeClr val="accent3"/>
                </a:gs>
                <a:gs pos="100000">
                  <a:schemeClr val="accent3">
                    <a:alpha val="1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8" name="Rectangle 5">
            <a:extLst>
              <a:ext uri="{FF2B5EF4-FFF2-40B4-BE49-F238E27FC236}">
                <a16:creationId xmlns:a16="http://schemas.microsoft.com/office/drawing/2014/main" id="{5DA948B8-1799-5845-9349-EB6A7FC520A9}"/>
              </a:ext>
            </a:extLst>
          </p:cNvPr>
          <p:cNvSpPr>
            <a:spLocks noChangeArrowheads="1"/>
          </p:cNvSpPr>
          <p:nvPr/>
        </p:nvSpPr>
        <p:spPr bwMode="auto">
          <a:xfrm>
            <a:off x="319742" y="1969375"/>
            <a:ext cx="1144480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zh-CN" altLang="en-US" b="0" i="0" dirty="0">
                <a:solidFill>
                  <a:srgbClr val="1F2328"/>
                </a:solidFill>
                <a:effectLst/>
                <a:latin typeface="-apple-system"/>
              </a:rPr>
              <a:t>异步编程模型近年来在嵌入式系统中得到了广泛的应用。通过引入异步任务调度和非阻塞</a:t>
            </a:r>
            <a:r>
              <a:rPr lang="en-US" altLang="zh-CN" b="0" i="0" dirty="0">
                <a:solidFill>
                  <a:srgbClr val="1F2328"/>
                </a:solidFill>
                <a:effectLst/>
                <a:latin typeface="-apple-system"/>
              </a:rPr>
              <a:t>I/O</a:t>
            </a:r>
            <a:r>
              <a:rPr lang="zh-CN" altLang="en-US" b="0" i="0" dirty="0">
                <a:solidFill>
                  <a:srgbClr val="1F2328"/>
                </a:solidFill>
                <a:effectLst/>
                <a:latin typeface="-apple-system"/>
              </a:rPr>
              <a:t>，系统能够在资源</a:t>
            </a:r>
            <a:endParaRPr lang="en-US" altLang="zh-CN" b="0" i="0" dirty="0">
              <a:solidFill>
                <a:srgbClr val="1F2328"/>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r>
              <a:rPr lang="zh-CN" altLang="en-US" b="0" i="0" dirty="0">
                <a:solidFill>
                  <a:srgbClr val="1F2328"/>
                </a:solidFill>
                <a:effectLst/>
                <a:latin typeface="-apple-system"/>
              </a:rPr>
              <a:t>受限的环境中提高并发性和响应速度。这种模型能够显著减少系统的等待时间，并提升整体的运行效率。</a:t>
            </a:r>
            <a:r>
              <a:rPr lang="en-US" altLang="zh-CN" b="0" i="0" dirty="0">
                <a:solidFill>
                  <a:srgbClr val="1F2328"/>
                </a:solidFill>
                <a:effectLst/>
                <a:latin typeface="-apple-system"/>
              </a:rPr>
              <a:t>Rust</a:t>
            </a:r>
            <a:r>
              <a:rPr lang="zh-CN" altLang="en-US" b="0" i="0" dirty="0">
                <a:solidFill>
                  <a:srgbClr val="1F2328"/>
                </a:solidFill>
                <a:effectLst/>
                <a:latin typeface="-apple-system"/>
              </a:rPr>
              <a:t>语</a:t>
            </a:r>
            <a:endParaRPr lang="en-US" altLang="zh-CN" b="0" i="0" dirty="0">
              <a:solidFill>
                <a:srgbClr val="1F2328"/>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r>
              <a:rPr lang="zh-CN" altLang="en-US" b="0" i="0" dirty="0">
                <a:solidFill>
                  <a:srgbClr val="1F2328"/>
                </a:solidFill>
                <a:effectLst/>
                <a:latin typeface="-apple-system"/>
              </a:rPr>
              <a:t>言中的 </a:t>
            </a:r>
            <a:r>
              <a:rPr lang="en-US" altLang="zh-CN" b="0" i="0" dirty="0">
                <a:solidFill>
                  <a:srgbClr val="1F2328"/>
                </a:solidFill>
                <a:effectLst/>
                <a:latin typeface="-apple-system"/>
              </a:rPr>
              <a:t>Future </a:t>
            </a:r>
            <a:r>
              <a:rPr lang="zh-CN" altLang="en-US" b="0" i="0" dirty="0">
                <a:solidFill>
                  <a:srgbClr val="1F2328"/>
                </a:solidFill>
                <a:effectLst/>
                <a:latin typeface="-apple-system"/>
              </a:rPr>
              <a:t>模型为嵌入式系统提供了一种可靠且高效的异步编程方案，使得开发者能够更容易地实现非阻塞</a:t>
            </a:r>
            <a:endParaRPr lang="en-US" altLang="zh-CN" b="0" i="0" dirty="0">
              <a:solidFill>
                <a:srgbClr val="1F2328"/>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r>
              <a:rPr lang="zh-CN" altLang="en-US" b="0" i="0" dirty="0">
                <a:solidFill>
                  <a:srgbClr val="1F2328"/>
                </a:solidFill>
                <a:effectLst/>
                <a:latin typeface="-apple-system"/>
              </a:rPr>
              <a:t>式操作，从而大幅提升系统的实时性和并发处理能力。</a:t>
            </a:r>
            <a:endParaRPr kumimoji="0" lang="zh-CN" altLang="zh-CN"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937402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4453B93-4C21-CECB-021B-013E8BEE2CCA}"/>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i="0" dirty="0">
                <a:solidFill>
                  <a:schemeClr val="accent1">
                    <a:lumMod val="75000"/>
                  </a:schemeClr>
                </a:solidFill>
                <a:effectLst/>
                <a:latin typeface="-apple-system"/>
              </a:rPr>
              <a:t>研究现状与文献综述</a:t>
            </a:r>
          </a:p>
        </p:txBody>
      </p:sp>
      <p:sp>
        <p:nvSpPr>
          <p:cNvPr id="3" name="文本框 2">
            <a:extLst>
              <a:ext uri="{FF2B5EF4-FFF2-40B4-BE49-F238E27FC236}">
                <a16:creationId xmlns:a16="http://schemas.microsoft.com/office/drawing/2014/main" id="{2AAE549D-FCCE-762D-8F10-BB0B93C86BC3}"/>
              </a:ext>
            </a:extLst>
          </p:cNvPr>
          <p:cNvSpPr txBox="1"/>
          <p:nvPr/>
        </p:nvSpPr>
        <p:spPr>
          <a:xfrm>
            <a:off x="548640" y="1121506"/>
            <a:ext cx="4744720" cy="461665"/>
          </a:xfrm>
          <a:prstGeom prst="rect">
            <a:avLst/>
          </a:prstGeom>
          <a:noFill/>
        </p:spPr>
        <p:txBody>
          <a:bodyPr wrap="square" rtlCol="0" anchor="ctr" anchorCtr="0">
            <a:spAutoFit/>
          </a:bodyPr>
          <a:lstStyle/>
          <a:p>
            <a:r>
              <a:rPr lang="zh-CN" altLang="en-US" sz="2400" b="1" i="0" dirty="0">
                <a:solidFill>
                  <a:srgbClr val="1F2328"/>
                </a:solidFill>
                <a:effectLst/>
                <a:latin typeface="-apple-system"/>
              </a:rPr>
              <a:t>轻量级数据库</a:t>
            </a:r>
          </a:p>
        </p:txBody>
      </p:sp>
      <p:cxnSp>
        <p:nvCxnSpPr>
          <p:cNvPr id="4" name="直接连接符 3">
            <a:extLst>
              <a:ext uri="{FF2B5EF4-FFF2-40B4-BE49-F238E27FC236}">
                <a16:creationId xmlns:a16="http://schemas.microsoft.com/office/drawing/2014/main" id="{0417313D-67A0-6620-76CE-B5C55C0F83C0}"/>
              </a:ext>
            </a:extLst>
          </p:cNvPr>
          <p:cNvCxnSpPr/>
          <p:nvPr/>
        </p:nvCxnSpPr>
        <p:spPr>
          <a:xfrm>
            <a:off x="633348" y="1684738"/>
            <a:ext cx="2013995" cy="0"/>
          </a:xfrm>
          <a:prstGeom prst="line">
            <a:avLst/>
          </a:prstGeom>
          <a:ln w="63500">
            <a:gradFill flip="none" rotWithShape="1">
              <a:gsLst>
                <a:gs pos="0">
                  <a:schemeClr val="accent3"/>
                </a:gs>
                <a:gs pos="100000">
                  <a:schemeClr val="accent3">
                    <a:alpha val="1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632921BE-73A7-D11C-A0A9-AA7FA3821F42}"/>
              </a:ext>
            </a:extLst>
          </p:cNvPr>
          <p:cNvSpPr txBox="1"/>
          <p:nvPr/>
        </p:nvSpPr>
        <p:spPr>
          <a:xfrm>
            <a:off x="548640" y="1903214"/>
            <a:ext cx="11135360" cy="4524315"/>
          </a:xfrm>
          <a:prstGeom prst="rect">
            <a:avLst/>
          </a:prstGeom>
          <a:noFill/>
        </p:spPr>
        <p:txBody>
          <a:bodyPr wrap="square">
            <a:spAutoFit/>
          </a:bodyPr>
          <a:lstStyle/>
          <a:p>
            <a:pPr algn="l"/>
            <a:r>
              <a:rPr lang="zh-CN" altLang="en-US" b="0" i="0" dirty="0">
                <a:solidFill>
                  <a:srgbClr val="1F2328"/>
                </a:solidFill>
                <a:effectLst/>
                <a:latin typeface="-apple-system"/>
              </a:rPr>
              <a:t>嵌入式系统中的数据库通常需要轻量化、高效性和良好的事务性支持。现有研究表明，像 </a:t>
            </a:r>
            <a:r>
              <a:rPr lang="en-US" altLang="zh-CN" b="0" i="0" dirty="0" err="1">
                <a:solidFill>
                  <a:srgbClr val="1F2328"/>
                </a:solidFill>
                <a:effectLst/>
                <a:latin typeface="-apple-system"/>
              </a:rPr>
              <a:t>JammDB</a:t>
            </a:r>
            <a:r>
              <a:rPr lang="en-US" altLang="zh-CN" b="0" i="0" dirty="0">
                <a:solidFill>
                  <a:srgbClr val="1F2328"/>
                </a:solidFill>
                <a:effectLst/>
                <a:latin typeface="-apple-system"/>
              </a:rPr>
              <a:t> </a:t>
            </a:r>
            <a:r>
              <a:rPr lang="zh-CN" altLang="en-US" b="0" i="0" dirty="0">
                <a:solidFill>
                  <a:srgbClr val="1F2328"/>
                </a:solidFill>
                <a:effectLst/>
                <a:latin typeface="-apple-system"/>
              </a:rPr>
              <a:t>和 </a:t>
            </a:r>
            <a:r>
              <a:rPr lang="en-US" altLang="zh-CN" b="0" i="0" dirty="0">
                <a:solidFill>
                  <a:srgbClr val="1F2328"/>
                </a:solidFill>
                <a:effectLst/>
                <a:latin typeface="-apple-system"/>
              </a:rPr>
              <a:t>Sled </a:t>
            </a:r>
            <a:r>
              <a:rPr lang="zh-CN" altLang="en-US" b="0" i="0" dirty="0">
                <a:solidFill>
                  <a:srgbClr val="1F2328"/>
                </a:solidFill>
                <a:effectLst/>
                <a:latin typeface="-apple-system"/>
              </a:rPr>
              <a:t>这样的轻量级数据库解决方案可以提供持久化存储功能，并结合事务性处理机制，在不增加系统负担的情况下提供高可靠性。通过对这些数据库的 异步化改造，系统可以在支持复杂数据操作的同时，维持较高的并发性能。</a:t>
            </a:r>
          </a:p>
          <a:p>
            <a:pPr algn="l"/>
            <a:r>
              <a:rPr lang="zh-CN" altLang="en-US" b="0" i="0" dirty="0">
                <a:solidFill>
                  <a:srgbClr val="1F2328"/>
                </a:solidFill>
                <a:effectLst/>
                <a:latin typeface="-apple-system"/>
              </a:rPr>
              <a:t>此外，部分研究也提出通过引入压缩算法来优化数据库的存储性能，特别是在存储空间受限的环境中，压缩算法能够减少存储开销，进一步提高数据操作效率。这些轻量级数据库解决方案在未来的嵌入式系统中有着广泛的应用前景。</a:t>
            </a:r>
            <a:endParaRPr lang="en-US" altLang="zh-CN" b="0" i="0" dirty="0">
              <a:solidFill>
                <a:srgbClr val="1F2328"/>
              </a:solidFill>
              <a:effectLst/>
              <a:latin typeface="-apple-system"/>
            </a:endParaRPr>
          </a:p>
          <a:p>
            <a:pPr algn="l"/>
            <a:endParaRPr lang="en-US" altLang="zh-CN" b="0" i="0" dirty="0">
              <a:solidFill>
                <a:srgbClr val="1F2328"/>
              </a:solidFill>
              <a:effectLst/>
              <a:latin typeface="-apple-system"/>
            </a:endParaRPr>
          </a:p>
          <a:p>
            <a:pPr algn="l"/>
            <a:r>
              <a:rPr lang="en-US" altLang="zh-CN" dirty="0"/>
              <a:t>ACID </a:t>
            </a:r>
            <a:r>
              <a:rPr lang="zh-CN" altLang="en-US" dirty="0"/>
              <a:t>是数据库系统的核心特性，代表了事务的四个基本属性：</a:t>
            </a:r>
            <a:r>
              <a:rPr lang="zh-CN" altLang="en-US" b="1" dirty="0"/>
              <a:t>原子性</a:t>
            </a:r>
            <a:r>
              <a:rPr lang="zh-CN" altLang="en-US" dirty="0"/>
              <a:t>（</a:t>
            </a:r>
            <a:r>
              <a:rPr lang="en-US" altLang="zh-CN" dirty="0"/>
              <a:t>Atomicity</a:t>
            </a:r>
            <a:r>
              <a:rPr lang="zh-CN" altLang="en-US" dirty="0"/>
              <a:t>）、</a:t>
            </a:r>
            <a:r>
              <a:rPr lang="zh-CN" altLang="en-US" b="1" dirty="0"/>
              <a:t>一致性</a:t>
            </a:r>
            <a:r>
              <a:rPr lang="zh-CN" altLang="en-US" dirty="0"/>
              <a:t>（</a:t>
            </a:r>
            <a:r>
              <a:rPr lang="en-US" altLang="zh-CN" dirty="0"/>
              <a:t>Consistency</a:t>
            </a:r>
            <a:r>
              <a:rPr lang="zh-CN" altLang="en-US" dirty="0"/>
              <a:t>）、</a:t>
            </a:r>
            <a:r>
              <a:rPr lang="zh-CN" altLang="en-US" b="1" dirty="0"/>
              <a:t>隔离性</a:t>
            </a:r>
            <a:r>
              <a:rPr lang="zh-CN" altLang="en-US" dirty="0"/>
              <a:t>（</a:t>
            </a:r>
            <a:r>
              <a:rPr lang="en-US" altLang="zh-CN" dirty="0"/>
              <a:t>Isolation</a:t>
            </a:r>
            <a:r>
              <a:rPr lang="zh-CN" altLang="en-US" dirty="0"/>
              <a:t>）和</a:t>
            </a:r>
            <a:r>
              <a:rPr lang="zh-CN" altLang="en-US" b="1" dirty="0"/>
              <a:t>持久性</a:t>
            </a:r>
            <a:r>
              <a:rPr lang="zh-CN" altLang="en-US" dirty="0"/>
              <a:t>（</a:t>
            </a:r>
            <a:r>
              <a:rPr lang="en-US" altLang="zh-CN" dirty="0"/>
              <a:t>Durability</a:t>
            </a:r>
            <a:r>
              <a:rPr lang="zh-CN" altLang="en-US" dirty="0"/>
              <a:t>）</a:t>
            </a:r>
            <a:endParaRPr lang="en-US" altLang="zh-CN" dirty="0"/>
          </a:p>
          <a:p>
            <a:pPr algn="l"/>
            <a:r>
              <a:rPr lang="en-US" altLang="zh-CN" dirty="0"/>
              <a:t>1.</a:t>
            </a:r>
            <a:r>
              <a:rPr lang="zh-CN" altLang="en-US" dirty="0"/>
              <a:t>原子性确保事务要么完全执行，要么完全不执行。即使在系统崩溃的情况下，部分执行的事务也不会影响数据的完整性</a:t>
            </a:r>
            <a:endParaRPr lang="en-US" altLang="zh-CN" dirty="0"/>
          </a:p>
          <a:p>
            <a:pPr algn="l"/>
            <a:r>
              <a:rPr lang="en-US" altLang="zh-CN" b="0" i="0" dirty="0">
                <a:solidFill>
                  <a:srgbClr val="1F2328"/>
                </a:solidFill>
                <a:effectLst/>
                <a:latin typeface="-apple-system"/>
              </a:rPr>
              <a:t>2.</a:t>
            </a:r>
            <a:r>
              <a:rPr lang="zh-CN" altLang="en-US" dirty="0"/>
              <a:t>一致性保证在事务执行前后，数据库始终处于一致状态。任何事务都必须将数据库从一个有效状态转换为另一个有效状态。</a:t>
            </a:r>
            <a:endParaRPr lang="en-US" altLang="zh-CN" dirty="0"/>
          </a:p>
          <a:p>
            <a:pPr algn="l"/>
            <a:r>
              <a:rPr lang="en-US" altLang="zh-CN" b="0" i="0" dirty="0">
                <a:solidFill>
                  <a:srgbClr val="1F2328"/>
                </a:solidFill>
                <a:effectLst/>
                <a:latin typeface="-apple-system"/>
              </a:rPr>
              <a:t>3.</a:t>
            </a:r>
            <a:r>
              <a:rPr lang="zh-CN" altLang="en-US" dirty="0"/>
              <a:t>隔离性确保并发执行的事务不会互相干扰，数据库必须为每个事务提供一个隔离的执行环境。</a:t>
            </a:r>
            <a:endParaRPr lang="en-US" altLang="zh-CN" b="0" i="0" dirty="0">
              <a:solidFill>
                <a:srgbClr val="1F2328"/>
              </a:solidFill>
              <a:effectLst/>
              <a:latin typeface="-apple-system"/>
            </a:endParaRPr>
          </a:p>
          <a:p>
            <a:pPr algn="l"/>
            <a:r>
              <a:rPr lang="en-US" altLang="zh-CN" dirty="0">
                <a:solidFill>
                  <a:srgbClr val="1F2328"/>
                </a:solidFill>
                <a:latin typeface="-apple-system"/>
              </a:rPr>
              <a:t>4.</a:t>
            </a:r>
            <a:r>
              <a:rPr lang="zh-CN" altLang="en-US" dirty="0">
                <a:solidFill>
                  <a:srgbClr val="1F2328"/>
                </a:solidFill>
                <a:latin typeface="-apple-system"/>
              </a:rPr>
              <a:t>持久性保证一旦事务提交，数据即永久存储，即使系统崩溃或断电，已提交的事务所做的更改仍然存在。</a:t>
            </a:r>
            <a:endParaRPr lang="en-US" altLang="zh-CN" b="0" i="0" dirty="0">
              <a:solidFill>
                <a:srgbClr val="1F2328"/>
              </a:solidFill>
              <a:effectLst/>
              <a:latin typeface="-apple-system"/>
            </a:endParaRPr>
          </a:p>
        </p:txBody>
      </p:sp>
      <p:sp>
        <p:nvSpPr>
          <p:cNvPr id="7" name="文本框 6">
            <a:extLst>
              <a:ext uri="{FF2B5EF4-FFF2-40B4-BE49-F238E27FC236}">
                <a16:creationId xmlns:a16="http://schemas.microsoft.com/office/drawing/2014/main" id="{D2A95B1D-C73D-476A-85CE-78615FDB4552}"/>
              </a:ext>
            </a:extLst>
          </p:cNvPr>
          <p:cNvSpPr txBox="1"/>
          <p:nvPr/>
        </p:nvSpPr>
        <p:spPr>
          <a:xfrm>
            <a:off x="378691" y="5605571"/>
            <a:ext cx="11591637" cy="461665"/>
          </a:xfrm>
          <a:prstGeom prst="rect">
            <a:avLst/>
          </a:prstGeom>
          <a:noFill/>
        </p:spPr>
        <p:txBody>
          <a:bodyPr wrap="none" rtlCol="0" anchor="ctr" anchorCtr="0">
            <a:noAutofit/>
          </a:bodyPr>
          <a:lstStyle/>
          <a:p>
            <a:pPr algn="l"/>
            <a:endParaRPr lang="zh-CN" altLang="en-US" sz="3200" dirty="0">
              <a:latin typeface="+mj-ea"/>
              <a:ea typeface="+mj-ea"/>
            </a:endParaRPr>
          </a:p>
        </p:txBody>
      </p:sp>
    </p:spTree>
    <p:extLst>
      <p:ext uri="{BB962C8B-B14F-4D97-AF65-F5344CB8AC3E}">
        <p14:creationId xmlns:p14="http://schemas.microsoft.com/office/powerpoint/2010/main" val="2114909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20547E0-B496-C37B-1DDE-96757832F366}"/>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i="0" dirty="0">
                <a:solidFill>
                  <a:schemeClr val="accent1">
                    <a:lumMod val="75000"/>
                  </a:schemeClr>
                </a:solidFill>
                <a:effectLst/>
                <a:latin typeface="-apple-system"/>
              </a:rPr>
              <a:t>研究目标</a:t>
            </a:r>
          </a:p>
        </p:txBody>
      </p:sp>
      <p:sp>
        <p:nvSpPr>
          <p:cNvPr id="7" name="文本框 6">
            <a:extLst>
              <a:ext uri="{FF2B5EF4-FFF2-40B4-BE49-F238E27FC236}">
                <a16:creationId xmlns:a16="http://schemas.microsoft.com/office/drawing/2014/main" id="{669709E1-15A0-6A7A-2636-5C2636942A4C}"/>
              </a:ext>
            </a:extLst>
          </p:cNvPr>
          <p:cNvSpPr txBox="1"/>
          <p:nvPr/>
        </p:nvSpPr>
        <p:spPr>
          <a:xfrm>
            <a:off x="587188" y="1544855"/>
            <a:ext cx="11017623" cy="954107"/>
          </a:xfrm>
          <a:prstGeom prst="rect">
            <a:avLst/>
          </a:prstGeom>
          <a:noFill/>
        </p:spPr>
        <p:txBody>
          <a:bodyPr wrap="square" rtlCol="0" anchor="ctr" anchorCtr="0">
            <a:spAutoFit/>
          </a:bodyPr>
          <a:lstStyle>
            <a:defPPr>
              <a:defRPr lang="zh-CN"/>
            </a:defPPr>
            <a:lvl1pPr>
              <a:defRPr sz="3200" b="1">
                <a:gradFill flip="none" rotWithShape="1">
                  <a:gsLst>
                    <a:gs pos="0">
                      <a:schemeClr val="accent3"/>
                    </a:gs>
                    <a:gs pos="100000">
                      <a:schemeClr val="accent3">
                        <a:lumMod val="75000"/>
                      </a:schemeClr>
                    </a:gs>
                  </a:gsLst>
                  <a:lin ang="2700000" scaled="1"/>
                  <a:tileRect/>
                </a:gradFill>
                <a:latin typeface="+mj-ea"/>
                <a:ea typeface="+mj-ea"/>
              </a:defRPr>
            </a:lvl1pPr>
          </a:lstStyle>
          <a:p>
            <a:r>
              <a:rPr lang="en-US" altLang="zh-CN" sz="1600" b="1" i="0" dirty="0">
                <a:solidFill>
                  <a:srgbClr val="1F2328"/>
                </a:solidFill>
                <a:effectLst/>
                <a:latin typeface="-apple-system"/>
              </a:rPr>
              <a:t>1.</a:t>
            </a:r>
            <a:r>
              <a:rPr lang="zh-CN" altLang="en-US" sz="1600" b="1" i="0" dirty="0">
                <a:solidFill>
                  <a:srgbClr val="1F2328"/>
                </a:solidFill>
                <a:effectLst/>
                <a:latin typeface="-apple-system"/>
              </a:rPr>
              <a:t>异步化 </a:t>
            </a:r>
            <a:r>
              <a:rPr lang="en-US" altLang="zh-CN" sz="1600" b="1" i="0" dirty="0" err="1">
                <a:solidFill>
                  <a:srgbClr val="1F2328"/>
                </a:solidFill>
                <a:effectLst/>
                <a:latin typeface="-apple-system"/>
              </a:rPr>
              <a:t>Alien_OS</a:t>
            </a:r>
            <a:r>
              <a:rPr lang="en-US" altLang="zh-CN" sz="1600" b="1" i="0" dirty="0">
                <a:solidFill>
                  <a:srgbClr val="1F2328"/>
                </a:solidFill>
                <a:effectLst/>
                <a:latin typeface="-apple-system"/>
              </a:rPr>
              <a:t> </a:t>
            </a:r>
            <a:r>
              <a:rPr lang="zh-CN" altLang="en-US" sz="1600" b="1" i="0" dirty="0">
                <a:solidFill>
                  <a:srgbClr val="1F2328"/>
                </a:solidFill>
                <a:effectLst/>
                <a:latin typeface="-apple-system"/>
              </a:rPr>
              <a:t>的接口</a:t>
            </a:r>
            <a:r>
              <a:rPr lang="zh-CN" altLang="en-US" sz="1600" b="0" i="0" dirty="0">
                <a:solidFill>
                  <a:srgbClr val="1F2328"/>
                </a:solidFill>
                <a:effectLst/>
                <a:latin typeface="-apple-system"/>
              </a:rPr>
              <a:t>：通过引入 </a:t>
            </a:r>
            <a:r>
              <a:rPr lang="en-US" altLang="zh-CN" sz="1600" b="0" i="0" dirty="0">
                <a:solidFill>
                  <a:srgbClr val="1F2328"/>
                </a:solidFill>
                <a:effectLst/>
                <a:latin typeface="-apple-system"/>
              </a:rPr>
              <a:t>Rust </a:t>
            </a:r>
            <a:r>
              <a:rPr lang="zh-CN" altLang="en-US" sz="1600" b="0" i="0" dirty="0">
                <a:solidFill>
                  <a:srgbClr val="1F2328"/>
                </a:solidFill>
                <a:effectLst/>
                <a:latin typeface="-apple-system"/>
              </a:rPr>
              <a:t>的 </a:t>
            </a:r>
            <a:r>
              <a:rPr lang="en-US" altLang="zh-CN" sz="1600" b="0" i="0" dirty="0">
                <a:solidFill>
                  <a:srgbClr val="1F2328"/>
                </a:solidFill>
                <a:effectLst/>
                <a:latin typeface="-apple-system"/>
              </a:rPr>
              <a:t>Future </a:t>
            </a:r>
            <a:r>
              <a:rPr lang="zh-CN" altLang="en-US" sz="1600" b="0" i="0" dirty="0">
                <a:solidFill>
                  <a:srgbClr val="1F2328"/>
                </a:solidFill>
                <a:effectLst/>
                <a:latin typeface="-apple-system"/>
              </a:rPr>
              <a:t>模型，对 </a:t>
            </a:r>
            <a:r>
              <a:rPr lang="en-US" altLang="zh-CN" sz="1600" b="0" i="0" dirty="0" err="1">
                <a:solidFill>
                  <a:srgbClr val="1F2328"/>
                </a:solidFill>
                <a:effectLst/>
                <a:latin typeface="-apple-system"/>
              </a:rPr>
              <a:t>Alien_OS</a:t>
            </a:r>
            <a:r>
              <a:rPr lang="en-US" altLang="zh-CN" sz="1600" b="0" i="0" dirty="0">
                <a:solidFill>
                  <a:srgbClr val="1F2328"/>
                </a:solidFill>
                <a:effectLst/>
                <a:latin typeface="-apple-system"/>
              </a:rPr>
              <a:t> </a:t>
            </a:r>
            <a:r>
              <a:rPr lang="zh-CN" altLang="en-US" sz="1600" b="0" i="0" dirty="0">
                <a:solidFill>
                  <a:srgbClr val="1F2328"/>
                </a:solidFill>
                <a:effectLst/>
                <a:latin typeface="-apple-system"/>
              </a:rPr>
              <a:t>的接口进行异步化改造，以提升系统的并发处理能力和响应性能。此目标旨在增强系统的实时响应性，适应不同任务负载的需求。</a:t>
            </a:r>
          </a:p>
          <a:p>
            <a:endParaRPr lang="zh-CN" altLang="en-US" sz="2400" dirty="0">
              <a:latin typeface="+mn-ea"/>
              <a:ea typeface="+mn-ea"/>
            </a:endParaRPr>
          </a:p>
        </p:txBody>
      </p:sp>
      <p:sp>
        <p:nvSpPr>
          <p:cNvPr id="9" name="文本框 8">
            <a:extLst>
              <a:ext uri="{FF2B5EF4-FFF2-40B4-BE49-F238E27FC236}">
                <a16:creationId xmlns:a16="http://schemas.microsoft.com/office/drawing/2014/main" id="{215D5B4A-6AE5-36C2-5EC9-907CD095CE42}"/>
              </a:ext>
            </a:extLst>
          </p:cNvPr>
          <p:cNvSpPr txBox="1"/>
          <p:nvPr/>
        </p:nvSpPr>
        <p:spPr>
          <a:xfrm>
            <a:off x="587188" y="2535142"/>
            <a:ext cx="11192436" cy="954107"/>
          </a:xfrm>
          <a:prstGeom prst="rect">
            <a:avLst/>
          </a:prstGeom>
          <a:noFill/>
        </p:spPr>
        <p:txBody>
          <a:bodyPr wrap="square" rtlCol="0" anchor="ctr" anchorCtr="0">
            <a:spAutoFit/>
          </a:bodyPr>
          <a:lstStyle>
            <a:defPPr>
              <a:defRPr lang="zh-CN"/>
            </a:defPPr>
            <a:lvl1pPr>
              <a:defRPr sz="3200" b="1">
                <a:gradFill flip="none" rotWithShape="1">
                  <a:gsLst>
                    <a:gs pos="0">
                      <a:schemeClr val="accent3"/>
                    </a:gs>
                    <a:gs pos="100000">
                      <a:schemeClr val="accent3">
                        <a:lumMod val="75000"/>
                      </a:schemeClr>
                    </a:gs>
                  </a:gsLst>
                  <a:lin ang="2700000" scaled="1"/>
                  <a:tileRect/>
                </a:gradFill>
                <a:latin typeface="+mj-ea"/>
                <a:ea typeface="+mj-ea"/>
              </a:defRPr>
            </a:lvl1pPr>
          </a:lstStyle>
          <a:p>
            <a:r>
              <a:rPr lang="en-US" altLang="zh-CN" sz="1600" b="1" i="0" dirty="0">
                <a:solidFill>
                  <a:srgbClr val="1F2328"/>
                </a:solidFill>
                <a:effectLst/>
                <a:latin typeface="-apple-system"/>
              </a:rPr>
              <a:t>2.</a:t>
            </a:r>
            <a:r>
              <a:rPr lang="zh-CN" altLang="en-US" sz="1600" b="1" i="0" dirty="0">
                <a:solidFill>
                  <a:srgbClr val="1F2328"/>
                </a:solidFill>
                <a:effectLst/>
                <a:latin typeface="-apple-system"/>
              </a:rPr>
              <a:t>压缩算法学习与应用</a:t>
            </a:r>
            <a:r>
              <a:rPr lang="zh-CN" altLang="en-US" sz="1600" b="0" i="0" dirty="0">
                <a:solidFill>
                  <a:srgbClr val="1F2328"/>
                </a:solidFill>
                <a:effectLst/>
                <a:latin typeface="-apple-system"/>
              </a:rPr>
              <a:t>：通过学习并整合压缩算法，提升数据库模块的存储与处理效率，特别是在文件系统中，结合 </a:t>
            </a:r>
            <a:r>
              <a:rPr lang="en-US" altLang="zh-CN" sz="1600" b="0" i="0" dirty="0">
                <a:solidFill>
                  <a:srgbClr val="1F2328"/>
                </a:solidFill>
                <a:effectLst/>
                <a:latin typeface="-apple-system"/>
              </a:rPr>
              <a:t>Sled </a:t>
            </a:r>
            <a:r>
              <a:rPr lang="zh-CN" altLang="en-US" sz="1600" b="0" i="0" dirty="0">
                <a:solidFill>
                  <a:srgbClr val="1F2328"/>
                </a:solidFill>
                <a:effectLst/>
                <a:latin typeface="-apple-system"/>
              </a:rPr>
              <a:t>数据库或其他适合的 </a:t>
            </a:r>
            <a:r>
              <a:rPr lang="en-US" altLang="zh-CN" sz="1600" b="0" i="0" dirty="0">
                <a:solidFill>
                  <a:srgbClr val="1F2328"/>
                </a:solidFill>
                <a:effectLst/>
                <a:latin typeface="-apple-system"/>
              </a:rPr>
              <a:t>No-Std </a:t>
            </a:r>
            <a:r>
              <a:rPr lang="zh-CN" altLang="en-US" sz="1600" b="0" i="0" dirty="0">
                <a:solidFill>
                  <a:srgbClr val="1F2328"/>
                </a:solidFill>
                <a:effectLst/>
                <a:latin typeface="-apple-system"/>
              </a:rPr>
              <a:t>数据库解决方案，实现更高效的数据存储与管理。这将有助于提升系统在存储与性能上的表现。</a:t>
            </a:r>
          </a:p>
          <a:p>
            <a:endParaRPr lang="zh-CN" altLang="en-US" sz="2400" dirty="0">
              <a:latin typeface="+mn-ea"/>
              <a:ea typeface="+mn-ea"/>
            </a:endParaRPr>
          </a:p>
        </p:txBody>
      </p:sp>
      <p:sp>
        <p:nvSpPr>
          <p:cNvPr id="10" name="文本框 9">
            <a:extLst>
              <a:ext uri="{FF2B5EF4-FFF2-40B4-BE49-F238E27FC236}">
                <a16:creationId xmlns:a16="http://schemas.microsoft.com/office/drawing/2014/main" id="{1A0E5AC1-CF23-6B50-98B6-1809A82A696D}"/>
              </a:ext>
            </a:extLst>
          </p:cNvPr>
          <p:cNvSpPr txBox="1"/>
          <p:nvPr/>
        </p:nvSpPr>
        <p:spPr>
          <a:xfrm>
            <a:off x="616613" y="3526820"/>
            <a:ext cx="11084299" cy="1138773"/>
          </a:xfrm>
          <a:prstGeom prst="rect">
            <a:avLst/>
          </a:prstGeom>
          <a:noFill/>
        </p:spPr>
        <p:txBody>
          <a:bodyPr wrap="square" rtlCol="0" anchor="t" anchorCtr="0">
            <a:spAutoFit/>
          </a:bodyPr>
          <a:lstStyle/>
          <a:p>
            <a:pPr algn="l"/>
            <a:r>
              <a:rPr lang="en-US" altLang="zh-CN" sz="1600" b="1" i="0" dirty="0">
                <a:solidFill>
                  <a:srgbClr val="1F2328"/>
                </a:solidFill>
                <a:effectLst/>
                <a:latin typeface="-apple-system"/>
              </a:rPr>
              <a:t>3.</a:t>
            </a:r>
            <a:r>
              <a:rPr lang="zh-CN" altLang="en-US" sz="1600" b="1" i="0" dirty="0">
                <a:solidFill>
                  <a:srgbClr val="1F2328"/>
                </a:solidFill>
                <a:effectLst/>
                <a:latin typeface="-apple-system"/>
              </a:rPr>
              <a:t>文件系统的异步化与动态切换</a:t>
            </a:r>
            <a:r>
              <a:rPr lang="zh-CN" altLang="en-US" sz="1600" b="0" i="0" dirty="0">
                <a:solidFill>
                  <a:srgbClr val="1F2328"/>
                </a:solidFill>
                <a:effectLst/>
                <a:latin typeface="-apple-system"/>
              </a:rPr>
              <a:t>：实现文件系统的异步化，支持在同步与异步模式之间动态切换，以适应不同负载下的性能需求，优化系统的资源利用效率，并确保在高并发情况下的稳定性和高效性。</a:t>
            </a:r>
          </a:p>
          <a:p>
            <a:br>
              <a:rPr lang="zh-CN" altLang="en-US" dirty="0"/>
            </a:br>
            <a:endParaRPr lang="en-US" altLang="zh-CN" dirty="0">
              <a:solidFill>
                <a:schemeClr val="tx1">
                  <a:lumMod val="75000"/>
                  <a:lumOff val="25000"/>
                </a:schemeClr>
              </a:solidFill>
              <a:latin typeface="+mj-ea"/>
              <a:ea typeface="+mj-ea"/>
            </a:endParaRPr>
          </a:p>
        </p:txBody>
      </p:sp>
      <p:sp>
        <p:nvSpPr>
          <p:cNvPr id="11" name="文本框 10">
            <a:extLst>
              <a:ext uri="{FF2B5EF4-FFF2-40B4-BE49-F238E27FC236}">
                <a16:creationId xmlns:a16="http://schemas.microsoft.com/office/drawing/2014/main" id="{476472B3-BF24-FCFE-D96A-478C2F5A5D6A}"/>
              </a:ext>
            </a:extLst>
          </p:cNvPr>
          <p:cNvSpPr txBox="1"/>
          <p:nvPr/>
        </p:nvSpPr>
        <p:spPr>
          <a:xfrm>
            <a:off x="587188" y="4468334"/>
            <a:ext cx="10954859" cy="584775"/>
          </a:xfrm>
          <a:prstGeom prst="rect">
            <a:avLst/>
          </a:prstGeom>
          <a:noFill/>
        </p:spPr>
        <p:txBody>
          <a:bodyPr wrap="square" rtlCol="0" anchor="ctr" anchorCtr="0">
            <a:spAutoFit/>
          </a:bodyPr>
          <a:lstStyle>
            <a:defPPr>
              <a:defRPr lang="zh-CN"/>
            </a:defPPr>
            <a:lvl1pPr>
              <a:defRPr sz="3200" b="1">
                <a:gradFill flip="none" rotWithShape="1">
                  <a:gsLst>
                    <a:gs pos="0">
                      <a:schemeClr val="accent3"/>
                    </a:gs>
                    <a:gs pos="100000">
                      <a:schemeClr val="accent3">
                        <a:lumMod val="75000"/>
                      </a:schemeClr>
                    </a:gs>
                  </a:gsLst>
                  <a:lin ang="2700000" scaled="1"/>
                  <a:tileRect/>
                </a:gradFill>
                <a:latin typeface="+mj-ea"/>
                <a:ea typeface="+mj-ea"/>
              </a:defRPr>
            </a:lvl1pPr>
          </a:lstStyle>
          <a:p>
            <a:r>
              <a:rPr lang="en-US" altLang="zh-CN" sz="1600" dirty="0">
                <a:solidFill>
                  <a:schemeClr val="tx1"/>
                </a:solidFill>
                <a:latin typeface="+mn-ea"/>
                <a:ea typeface="+mn-ea"/>
              </a:rPr>
              <a:t>4.</a:t>
            </a:r>
            <a:r>
              <a:rPr lang="zh-CN" altLang="en-US" sz="1600" dirty="0">
                <a:solidFill>
                  <a:schemeClr val="tx1"/>
                </a:solidFill>
                <a:latin typeface="+mn-ea"/>
                <a:ea typeface="+mn-ea"/>
              </a:rPr>
              <a:t>引入 </a:t>
            </a:r>
            <a:r>
              <a:rPr lang="en-US" altLang="zh-CN" sz="1600" dirty="0">
                <a:solidFill>
                  <a:schemeClr val="tx1"/>
                </a:solidFill>
                <a:latin typeface="+mn-ea"/>
                <a:ea typeface="+mn-ea"/>
              </a:rPr>
              <a:t>Write-Ahead Logging (WAL) </a:t>
            </a:r>
            <a:r>
              <a:rPr lang="zh-CN" altLang="en-US" sz="1600" dirty="0">
                <a:solidFill>
                  <a:schemeClr val="tx1"/>
                </a:solidFill>
                <a:latin typeface="+mn-ea"/>
                <a:ea typeface="+mn-ea"/>
              </a:rPr>
              <a:t>机制：</a:t>
            </a:r>
            <a:r>
              <a:rPr lang="zh-CN" altLang="en-US" sz="1600" b="0" dirty="0">
                <a:solidFill>
                  <a:schemeClr val="tx1"/>
                </a:solidFill>
                <a:latin typeface="+mn-ea"/>
                <a:ea typeface="+mn-ea"/>
              </a:rPr>
              <a:t>实施 </a:t>
            </a:r>
            <a:r>
              <a:rPr lang="en-US" altLang="zh-CN" sz="1600" b="0" dirty="0">
                <a:solidFill>
                  <a:schemeClr val="tx1"/>
                </a:solidFill>
                <a:latin typeface="+mn-ea"/>
                <a:ea typeface="+mn-ea"/>
              </a:rPr>
              <a:t>WAL </a:t>
            </a:r>
            <a:r>
              <a:rPr lang="zh-CN" altLang="en-US" sz="1600" b="0" dirty="0">
                <a:solidFill>
                  <a:schemeClr val="tx1"/>
                </a:solidFill>
                <a:latin typeface="+mn-ea"/>
                <a:ea typeface="+mn-ea"/>
              </a:rPr>
              <a:t>机制以增强系统的故障恢复能力，确保在系统崩溃或故障情况下，数据能够被安全恢复并保持一致性。这将极大提高系统的可靠性和抗崩溃能力。</a:t>
            </a:r>
          </a:p>
        </p:txBody>
      </p:sp>
      <p:sp>
        <p:nvSpPr>
          <p:cNvPr id="12" name="文本框 11">
            <a:extLst>
              <a:ext uri="{FF2B5EF4-FFF2-40B4-BE49-F238E27FC236}">
                <a16:creationId xmlns:a16="http://schemas.microsoft.com/office/drawing/2014/main" id="{431B3EDE-F92D-E8B1-E290-8F8DF072D11E}"/>
              </a:ext>
            </a:extLst>
          </p:cNvPr>
          <p:cNvSpPr txBox="1"/>
          <p:nvPr/>
        </p:nvSpPr>
        <p:spPr>
          <a:xfrm>
            <a:off x="587187" y="5658605"/>
            <a:ext cx="10954859" cy="1138773"/>
          </a:xfrm>
          <a:prstGeom prst="rect">
            <a:avLst/>
          </a:prstGeom>
          <a:noFill/>
        </p:spPr>
        <p:txBody>
          <a:bodyPr wrap="square" rtlCol="0" anchor="t" anchorCtr="0">
            <a:spAutoFit/>
          </a:bodyPr>
          <a:lstStyle/>
          <a:p>
            <a:pPr algn="l"/>
            <a:r>
              <a:rPr lang="en-US" altLang="zh-CN" sz="1600" b="1" i="0" dirty="0">
                <a:solidFill>
                  <a:srgbClr val="1F2328"/>
                </a:solidFill>
                <a:effectLst/>
                <a:latin typeface="-apple-system"/>
              </a:rPr>
              <a:t>5.</a:t>
            </a:r>
            <a:r>
              <a:rPr lang="zh-CN" altLang="en-US" sz="1600" b="1" i="0" dirty="0">
                <a:solidFill>
                  <a:srgbClr val="1F2328"/>
                </a:solidFill>
                <a:effectLst/>
                <a:latin typeface="-apple-system"/>
              </a:rPr>
              <a:t>确保事务性支持</a:t>
            </a:r>
            <a:r>
              <a:rPr lang="zh-CN" altLang="en-US" sz="1600" b="0" i="0" dirty="0">
                <a:solidFill>
                  <a:srgbClr val="1F2328"/>
                </a:solidFill>
                <a:effectLst/>
                <a:latin typeface="-apple-system"/>
              </a:rPr>
              <a:t>：为操作系统的关键模块（如文件系统、数据库、网络模块）实现事务性处理，符合 </a:t>
            </a:r>
            <a:r>
              <a:rPr lang="en-US" altLang="zh-CN" sz="1600" b="0" i="0" dirty="0">
                <a:solidFill>
                  <a:srgbClr val="1F2328"/>
                </a:solidFill>
                <a:effectLst/>
                <a:latin typeface="-apple-system"/>
              </a:rPr>
              <a:t>ACID </a:t>
            </a:r>
            <a:r>
              <a:rPr lang="zh-CN" altLang="en-US" sz="1600" b="0" i="0" dirty="0">
                <a:solidFill>
                  <a:srgbClr val="1F2328"/>
                </a:solidFill>
                <a:effectLst/>
                <a:latin typeface="-apple-system"/>
              </a:rPr>
              <a:t>属性的要求，以提升系统整体的可靠性和数据一致性，确保在各种操作过程中数据的一致性与安全性。</a:t>
            </a:r>
          </a:p>
          <a:p>
            <a:br>
              <a:rPr lang="zh-CN" altLang="en-US" dirty="0"/>
            </a:br>
            <a:endParaRPr lang="en-US" altLang="zh-CN" dirty="0">
              <a:solidFill>
                <a:schemeClr val="tx1">
                  <a:lumMod val="75000"/>
                  <a:lumOff val="25000"/>
                </a:schemeClr>
              </a:solidFill>
              <a:latin typeface="+mj-ea"/>
              <a:ea typeface="+mj-ea"/>
            </a:endParaRPr>
          </a:p>
        </p:txBody>
      </p:sp>
      <p:cxnSp>
        <p:nvCxnSpPr>
          <p:cNvPr id="14" name="直接连接符 13">
            <a:extLst>
              <a:ext uri="{FF2B5EF4-FFF2-40B4-BE49-F238E27FC236}">
                <a16:creationId xmlns:a16="http://schemas.microsoft.com/office/drawing/2014/main" id="{500884D8-6204-37FD-2E05-9AC85620BAB4}"/>
              </a:ext>
            </a:extLst>
          </p:cNvPr>
          <p:cNvCxnSpPr>
            <a:cxnSpLocks/>
          </p:cNvCxnSpPr>
          <p:nvPr/>
        </p:nvCxnSpPr>
        <p:spPr>
          <a:xfrm>
            <a:off x="712715" y="2275447"/>
            <a:ext cx="10892096"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1FF66F13-9B44-66BB-16FF-67837C7EAB9A}"/>
              </a:ext>
            </a:extLst>
          </p:cNvPr>
          <p:cNvCxnSpPr>
            <a:cxnSpLocks/>
          </p:cNvCxnSpPr>
          <p:nvPr/>
        </p:nvCxnSpPr>
        <p:spPr>
          <a:xfrm>
            <a:off x="712715" y="3315352"/>
            <a:ext cx="10892096"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8F699E4B-EB44-282C-6DF0-A26073899C42}"/>
              </a:ext>
            </a:extLst>
          </p:cNvPr>
          <p:cNvCxnSpPr>
            <a:cxnSpLocks/>
          </p:cNvCxnSpPr>
          <p:nvPr/>
        </p:nvCxnSpPr>
        <p:spPr>
          <a:xfrm>
            <a:off x="649952" y="4274575"/>
            <a:ext cx="10892096"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65488F60-86C4-667E-8594-59FE992F2F91}"/>
              </a:ext>
            </a:extLst>
          </p:cNvPr>
          <p:cNvCxnSpPr>
            <a:cxnSpLocks/>
          </p:cNvCxnSpPr>
          <p:nvPr/>
        </p:nvCxnSpPr>
        <p:spPr>
          <a:xfrm>
            <a:off x="649951" y="5332410"/>
            <a:ext cx="10892096"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10264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3A0E999-1219-DD6B-80F8-5D63C6A656D0}"/>
              </a:ext>
            </a:extLst>
          </p:cNvPr>
          <p:cNvSpPr txBox="1">
            <a:spLocks/>
          </p:cNvSpPr>
          <p:nvPr/>
        </p:nvSpPr>
        <p:spPr>
          <a:xfrm>
            <a:off x="4295775" y="1574675"/>
            <a:ext cx="3600450" cy="1842750"/>
          </a:xfrm>
          <a:prstGeom prst="rect">
            <a:avLst/>
          </a:prstGeom>
        </p:spPr>
        <p:txBody>
          <a:bodyPr>
            <a:spAutoFit/>
          </a:bodyPr>
          <a:lstStyle>
            <a:lvl1pPr marL="0" indent="0" algn="ctr" defTabSz="914400" rtl="0" eaLnBrk="1" latinLnBrk="0" hangingPunct="1">
              <a:lnSpc>
                <a:spcPct val="90000"/>
              </a:lnSpc>
              <a:spcBef>
                <a:spcPts val="1000"/>
              </a:spcBef>
              <a:buFont typeface="Arial" panose="020B0604020202020204" pitchFamily="34" charset="0"/>
              <a:buNone/>
              <a:defRPr sz="16600" b="1" kern="1200">
                <a:gradFill flip="none" rotWithShape="1">
                  <a:gsLst>
                    <a:gs pos="0">
                      <a:schemeClr val="accent1"/>
                    </a:gs>
                    <a:gs pos="100000">
                      <a:schemeClr val="accent1">
                        <a:alpha val="0"/>
                      </a:schemeClr>
                    </a:gs>
                  </a:gsLst>
                  <a:lin ang="54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gradFill flip="none" rotWithShape="1">
                  <a:gsLst>
                    <a:gs pos="0">
                      <a:schemeClr val="accent1"/>
                    </a:gs>
                    <a:gs pos="80000">
                      <a:schemeClr val="accent1">
                        <a:alpha val="0"/>
                      </a:schemeClr>
                    </a:gs>
                  </a:gsLst>
                  <a:lin ang="5400000" scaled="1"/>
                  <a:tileRect/>
                </a:gradFill>
              </a:rPr>
              <a:t>02</a:t>
            </a:r>
            <a:endParaRPr lang="zh-CN" altLang="en-US" dirty="0">
              <a:gradFill flip="none" rotWithShape="1">
                <a:gsLst>
                  <a:gs pos="0">
                    <a:schemeClr val="accent1"/>
                  </a:gs>
                  <a:gs pos="80000">
                    <a:schemeClr val="accent1">
                      <a:alpha val="0"/>
                    </a:schemeClr>
                  </a:gs>
                </a:gsLst>
                <a:lin ang="5400000" scaled="1"/>
                <a:tileRect/>
              </a:gradFill>
            </a:endParaRPr>
          </a:p>
        </p:txBody>
      </p:sp>
      <p:sp>
        <p:nvSpPr>
          <p:cNvPr id="3" name="文本框 2">
            <a:extLst>
              <a:ext uri="{FF2B5EF4-FFF2-40B4-BE49-F238E27FC236}">
                <a16:creationId xmlns:a16="http://schemas.microsoft.com/office/drawing/2014/main" id="{4E1B1364-2FD2-44C7-FE14-BFFA4BBAC42F}"/>
              </a:ext>
            </a:extLst>
          </p:cNvPr>
          <p:cNvSpPr txBox="1"/>
          <p:nvPr/>
        </p:nvSpPr>
        <p:spPr>
          <a:xfrm>
            <a:off x="3857942" y="2950970"/>
            <a:ext cx="4476117" cy="1107996"/>
          </a:xfrm>
          <a:prstGeom prst="rect">
            <a:avLst/>
          </a:prstGeom>
          <a:noFill/>
        </p:spPr>
        <p:txBody>
          <a:bodyPr wrap="square" lIns="0" tIns="0" rIns="0" bIns="0" rtlCol="0">
            <a:spAutoFit/>
          </a:bodyPr>
          <a:lstStyle/>
          <a:p>
            <a:pPr algn="ctr"/>
            <a:r>
              <a:rPr lang="zh-CN" altLang="en-US" sz="3600" b="1" dirty="0">
                <a:latin typeface="+mj-ea"/>
                <a:ea typeface="+mj-ea"/>
              </a:rPr>
              <a:t>研究</a:t>
            </a:r>
            <a:r>
              <a:rPr lang="zh-CN" altLang="en-US" sz="3600" b="1" i="0" dirty="0">
                <a:effectLst/>
                <a:latin typeface="-apple-system"/>
              </a:rPr>
              <a:t>内容与方法</a:t>
            </a:r>
          </a:p>
          <a:p>
            <a:pPr algn="ctr"/>
            <a:endParaRPr lang="zh-CN" altLang="en-US" sz="3600" b="1" dirty="0">
              <a:solidFill>
                <a:schemeClr val="tx1">
                  <a:lumMod val="75000"/>
                  <a:lumOff val="25000"/>
                </a:schemeClr>
              </a:solidFill>
              <a:latin typeface="+mj-ea"/>
              <a:ea typeface="+mj-ea"/>
            </a:endParaRPr>
          </a:p>
        </p:txBody>
      </p:sp>
      <p:sp>
        <p:nvSpPr>
          <p:cNvPr id="4" name="文本框 3">
            <a:extLst>
              <a:ext uri="{FF2B5EF4-FFF2-40B4-BE49-F238E27FC236}">
                <a16:creationId xmlns:a16="http://schemas.microsoft.com/office/drawing/2014/main" id="{BB794D7A-912B-0AF6-DE44-8084FB80B5A9}"/>
              </a:ext>
            </a:extLst>
          </p:cNvPr>
          <p:cNvSpPr txBox="1"/>
          <p:nvPr/>
        </p:nvSpPr>
        <p:spPr>
          <a:xfrm>
            <a:off x="3857941" y="3535745"/>
            <a:ext cx="4476117" cy="646331"/>
          </a:xfrm>
          <a:prstGeom prst="rect">
            <a:avLst/>
          </a:prstGeom>
          <a:noFill/>
        </p:spPr>
        <p:txBody>
          <a:bodyPr wrap="square" rtlCol="0">
            <a:spAutoFit/>
          </a:bodyPr>
          <a:lstStyle/>
          <a:p>
            <a:pPr algn="ctr"/>
            <a:r>
              <a:rPr lang="en-US" altLang="zh-CN" dirty="0">
                <a:solidFill>
                  <a:schemeClr val="tx1">
                    <a:lumMod val="75000"/>
                    <a:lumOff val="25000"/>
                  </a:schemeClr>
                </a:solidFill>
              </a:rPr>
              <a:t>Research content and methods</a:t>
            </a:r>
          </a:p>
          <a:p>
            <a:pPr algn="ctr"/>
            <a:endParaRPr lang="en-US" altLang="zh-CN" dirty="0">
              <a:solidFill>
                <a:schemeClr val="tx1">
                  <a:lumMod val="75000"/>
                  <a:lumOff val="25000"/>
                </a:schemeClr>
              </a:solidFill>
            </a:endParaRPr>
          </a:p>
        </p:txBody>
      </p:sp>
    </p:spTree>
    <p:extLst>
      <p:ext uri="{BB962C8B-B14F-4D97-AF65-F5344CB8AC3E}">
        <p14:creationId xmlns:p14="http://schemas.microsoft.com/office/powerpoint/2010/main" val="388417200"/>
      </p:ext>
    </p:extLst>
  </p:cSld>
  <p:clrMapOvr>
    <a:masterClrMapping/>
  </p:clrMapOvr>
</p:sld>
</file>

<file path=ppt/theme/theme1.xml><?xml version="1.0" encoding="utf-8"?>
<a:theme xmlns:a="http://schemas.openxmlformats.org/drawingml/2006/main" name="Office 主题">
  <a:themeElements>
    <a:clrScheme name="绿色学术答辩通用模板">
      <a:dk1>
        <a:srgbClr val="000000"/>
      </a:dk1>
      <a:lt1>
        <a:srgbClr val="FFFFFF"/>
      </a:lt1>
      <a:dk2>
        <a:srgbClr val="000000"/>
      </a:dk2>
      <a:lt2>
        <a:srgbClr val="FFFFFF"/>
      </a:lt2>
      <a:accent1>
        <a:srgbClr val="2ADB36"/>
      </a:accent1>
      <a:accent2>
        <a:srgbClr val="2FC463"/>
      </a:accent2>
      <a:accent3>
        <a:srgbClr val="55D128"/>
      </a:accent3>
      <a:accent4>
        <a:srgbClr val="28D1C3"/>
      </a:accent4>
      <a:accent5>
        <a:srgbClr val="C4342F"/>
      </a:accent5>
      <a:accent6>
        <a:srgbClr val="91731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nchor="ctr" anchorCtr="0">
        <a:noAutofit/>
      </a:bodyPr>
      <a:lstStyle>
        <a:defPPr algn="l">
          <a:defRPr sz="3200" dirty="0" smtClean="0">
            <a:latin typeface="+mj-ea"/>
            <a:ea typeface="+mj-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632</TotalTime>
  <Words>2687</Words>
  <Application>Microsoft Office PowerPoint</Application>
  <PresentationFormat>宽屏</PresentationFormat>
  <Paragraphs>192</Paragraphs>
  <Slides>26</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26</vt:i4>
      </vt:variant>
    </vt:vector>
  </HeadingPairs>
  <TitlesOfParts>
    <vt:vector size="30" baseType="lpstr">
      <vt:lpstr>-apple-system</vt:lpstr>
      <vt:lpstr>Arial Unicode MS</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朱淼</dc:creator>
  <cp:lastModifiedBy>Jack 卓</cp:lastModifiedBy>
  <cp:revision>7</cp:revision>
  <dcterms:created xsi:type="dcterms:W3CDTF">2022-07-01T02:32:23Z</dcterms:created>
  <dcterms:modified xsi:type="dcterms:W3CDTF">2024-10-08T01:44:40Z</dcterms:modified>
</cp:coreProperties>
</file>

<file path=docProps/thumbnail.jpeg>
</file>